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7" r:id="rId3"/>
    <p:sldId id="434" r:id="rId4"/>
    <p:sldId id="494" r:id="rId5"/>
    <p:sldId id="435" r:id="rId6"/>
    <p:sldId id="424" r:id="rId7"/>
    <p:sldId id="416" r:id="rId8"/>
    <p:sldId id="426" r:id="rId9"/>
    <p:sldId id="506" r:id="rId10"/>
    <p:sldId id="497" r:id="rId11"/>
    <p:sldId id="507" r:id="rId12"/>
    <p:sldId id="482" r:id="rId13"/>
    <p:sldId id="327" r:id="rId14"/>
    <p:sldId id="437" r:id="rId15"/>
    <p:sldId id="500" r:id="rId16"/>
    <p:sldId id="476" r:id="rId17"/>
    <p:sldId id="477" r:id="rId18"/>
    <p:sldId id="478" r:id="rId19"/>
    <p:sldId id="479" r:id="rId20"/>
    <p:sldId id="480" r:id="rId21"/>
    <p:sldId id="481" r:id="rId22"/>
    <p:sldId id="499" r:id="rId23"/>
    <p:sldId id="495" r:id="rId24"/>
    <p:sldId id="496" r:id="rId25"/>
    <p:sldId id="504" r:id="rId26"/>
    <p:sldId id="432" r:id="rId27"/>
    <p:sldId id="428" r:id="rId28"/>
    <p:sldId id="429" r:id="rId29"/>
    <p:sldId id="503" r:id="rId30"/>
    <p:sldId id="486" r:id="rId31"/>
    <p:sldId id="487" r:id="rId32"/>
    <p:sldId id="483" r:id="rId33"/>
    <p:sldId id="484" r:id="rId34"/>
    <p:sldId id="485" r:id="rId35"/>
    <p:sldId id="488" r:id="rId36"/>
    <p:sldId id="489" r:id="rId37"/>
    <p:sldId id="490" r:id="rId38"/>
    <p:sldId id="491" r:id="rId39"/>
    <p:sldId id="493" r:id="rId40"/>
    <p:sldId id="492" r:id="rId41"/>
    <p:sldId id="423" r:id="rId42"/>
    <p:sldId id="407" r:id="rId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6754" autoAdjust="0"/>
  </p:normalViewPr>
  <p:slideViewPr>
    <p:cSldViewPr>
      <p:cViewPr varScale="1">
        <p:scale>
          <a:sx n="128" d="100"/>
          <a:sy n="128" d="100"/>
        </p:scale>
        <p:origin x="1338"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13/02/2020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13/02/2020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3.png"/><Relationship Id="rId2"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230.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3.bin"/><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2.wmf"/><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3.wmf"/><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png"/><Relationship Id="rId4" Type="http://schemas.openxmlformats.org/officeDocument/2006/relationships/image" Target="../media/image310.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395536" y="102986"/>
            <a:ext cx="8373647"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b="1" dirty="0"/>
              <a:t>ANÁLISIS DE DATOS ESPACIALES</a:t>
            </a:r>
          </a:p>
          <a:p>
            <a:pPr algn="r"/>
            <a:endParaRPr lang="es-CO" b="1" dirty="0"/>
          </a:p>
          <a:p>
            <a:pPr algn="r"/>
            <a:endParaRPr lang="es-CO" sz="1400" b="1" dirty="0"/>
          </a:p>
          <a:p>
            <a:pPr algn="r"/>
            <a:r>
              <a:rPr lang="es-CO" sz="3200" b="1" dirty="0"/>
              <a:t>EDIER V. ARISTIZÁBAL G.</a:t>
            </a:r>
          </a:p>
          <a:p>
            <a:pPr algn="r">
              <a:lnSpc>
                <a:spcPct val="150000"/>
              </a:lnSpc>
            </a:pPr>
            <a:r>
              <a:rPr lang="es-CO" sz="1800" dirty="0"/>
              <a:t>Ing. Geólogo (Universidad Nacional de Colombia)</a:t>
            </a:r>
          </a:p>
          <a:p>
            <a:pPr algn="r">
              <a:lnSpc>
                <a:spcPct val="150000"/>
              </a:lnSpc>
            </a:pPr>
            <a:r>
              <a:rPr lang="es-CO" sz="1800" dirty="0"/>
              <a:t>Esp. en Gestión de Riesgos Geológicos (Universidad de Ginebra – Suiza)</a:t>
            </a:r>
          </a:p>
          <a:p>
            <a:pPr algn="r">
              <a:lnSpc>
                <a:spcPct val="150000"/>
              </a:lnSpc>
            </a:pPr>
            <a:r>
              <a:rPr lang="es-CO" sz="1800" dirty="0" err="1"/>
              <a:t>MSc</a:t>
            </a:r>
            <a:r>
              <a:rPr lang="es-CO" sz="1800" dirty="0"/>
              <a:t>. en </a:t>
            </a:r>
            <a:r>
              <a:rPr lang="es-CO" sz="1800" dirty="0" err="1"/>
              <a:t>Geociencias</a:t>
            </a:r>
            <a:r>
              <a:rPr lang="es-CO" sz="1800" dirty="0"/>
              <a:t> (Universidad de Shimane – Japón)</a:t>
            </a:r>
          </a:p>
          <a:p>
            <a:pPr algn="r">
              <a:lnSpc>
                <a:spcPct val="150000"/>
              </a:lnSpc>
            </a:pPr>
            <a:r>
              <a:rPr lang="es-CO" sz="1800" dirty="0"/>
              <a:t>PhD. en Ingeniería (Universidad Nacional de Colombia)</a:t>
            </a:r>
          </a:p>
          <a:p>
            <a:pPr algn="r">
              <a:lnSpc>
                <a:spcPct val="150000"/>
              </a:lnSpc>
            </a:pPr>
            <a:endParaRPr lang="es-CO" sz="1800" dirty="0"/>
          </a:p>
          <a:p>
            <a:pPr algn="r">
              <a:lnSpc>
                <a:spcPct val="150000"/>
              </a:lnSpc>
            </a:pPr>
            <a:r>
              <a:rPr lang="es-CO" sz="1800" dirty="0"/>
              <a:t>Universidad Nacional de Colombia</a:t>
            </a:r>
          </a:p>
          <a:p>
            <a:pPr algn="r">
              <a:lnSpc>
                <a:spcPct val="150000"/>
              </a:lnSpc>
            </a:pPr>
            <a:r>
              <a:rPr lang="es-CO" sz="1800" dirty="0"/>
              <a:t>Facultad de Minas</a:t>
            </a:r>
          </a:p>
          <a:p>
            <a:pPr algn="r">
              <a:lnSpc>
                <a:spcPct val="150000"/>
              </a:lnSpc>
            </a:pPr>
            <a:r>
              <a:rPr lang="es-CO" sz="1800" dirty="0"/>
              <a:t>Departamento de </a:t>
            </a:r>
            <a:r>
              <a:rPr lang="es-CO" sz="1800" dirty="0" err="1"/>
              <a:t>Geociencias</a:t>
            </a:r>
            <a:endParaRPr lang="es-CO" sz="1800" dirty="0"/>
          </a:p>
          <a:p>
            <a:pPr algn="r"/>
            <a:endParaRPr lang="es-CO" sz="1800" b="1" dirty="0"/>
          </a:p>
          <a:p>
            <a:pPr algn="r"/>
            <a:endParaRPr lang="es-CO" sz="180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1360246" y="4197550"/>
            <a:ext cx="3021263" cy="1605552"/>
          </a:xfrm>
          <a:prstGeom prst="rect">
            <a:avLst/>
          </a:prstGeom>
        </p:spPr>
      </p:pic>
    </p:spTree>
    <p:extLst>
      <p:ext uri="{BB962C8B-B14F-4D97-AF65-F5344CB8AC3E}">
        <p14:creationId xmlns:p14="http://schemas.microsoft.com/office/powerpoint/2010/main" val="1082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xmlns="" id="{BC9086B2-F435-4E39-A4D9-D83C8B5FE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7588"/>
            <a:ext cx="9144000" cy="482123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3957815" cy="523220"/>
          </a:xfrm>
          <a:prstGeom prst="rect">
            <a:avLst/>
          </a:prstGeom>
          <a:noFill/>
        </p:spPr>
        <p:txBody>
          <a:bodyPr wrap="none" rtlCol="0">
            <a:spAutoFit/>
          </a:bodyPr>
          <a:lstStyle/>
          <a:p>
            <a:r>
              <a:rPr lang="es-CO" sz="2800" b="1" dirty="0" smtClean="0"/>
              <a:t>Limitaciones de los </a:t>
            </a:r>
            <a:r>
              <a:rPr lang="es-CO" sz="2800" b="1" i="1" dirty="0" smtClean="0"/>
              <a:t>ODDS</a:t>
            </a:r>
            <a:endParaRPr lang="es-CO" sz="2800" b="1" i="1" dirty="0"/>
          </a:p>
        </p:txBody>
      </p:sp>
    </p:spTree>
    <p:extLst>
      <p:ext uri="{BB962C8B-B14F-4D97-AF65-F5344CB8AC3E}">
        <p14:creationId xmlns:p14="http://schemas.microsoft.com/office/powerpoint/2010/main" val="1098775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3957815" cy="523220"/>
          </a:xfrm>
          <a:prstGeom prst="rect">
            <a:avLst/>
          </a:prstGeom>
          <a:noFill/>
        </p:spPr>
        <p:txBody>
          <a:bodyPr wrap="none" rtlCol="0">
            <a:spAutoFit/>
          </a:bodyPr>
          <a:lstStyle/>
          <a:p>
            <a:r>
              <a:rPr lang="es-CO" sz="2800" b="1" dirty="0" smtClean="0"/>
              <a:t>Limitaciones de los </a:t>
            </a:r>
            <a:r>
              <a:rPr lang="es-CO" sz="2800" b="1" i="1" dirty="0" smtClean="0"/>
              <a:t>ODDS</a:t>
            </a:r>
            <a:endParaRPr lang="es-CO" sz="2800" b="1" i="1" dirty="0"/>
          </a:p>
        </p:txBody>
      </p:sp>
      <p:cxnSp>
        <p:nvCxnSpPr>
          <p:cNvPr id="6" name="Conector recto 5"/>
          <p:cNvCxnSpPr/>
          <p:nvPr/>
        </p:nvCxnSpPr>
        <p:spPr>
          <a:xfrm>
            <a:off x="253210" y="2420888"/>
            <a:ext cx="8496944" cy="0"/>
          </a:xfrm>
          <a:prstGeom prst="line">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a:off x="1693370" y="2276872"/>
            <a:ext cx="0" cy="288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1542527" y="1828377"/>
            <a:ext cx="301686" cy="369332"/>
          </a:xfrm>
          <a:prstGeom prst="rect">
            <a:avLst/>
          </a:prstGeom>
          <a:noFill/>
        </p:spPr>
        <p:txBody>
          <a:bodyPr wrap="none" rtlCol="0">
            <a:spAutoFit/>
          </a:bodyPr>
          <a:lstStyle/>
          <a:p>
            <a:r>
              <a:rPr lang="es-CO" dirty="0" smtClean="0"/>
              <a:t>1</a:t>
            </a:r>
            <a:endParaRPr lang="es-CO" dirty="0"/>
          </a:p>
        </p:txBody>
      </p:sp>
      <p:sp>
        <p:nvSpPr>
          <p:cNvPr id="12" name="CuadroTexto 11"/>
          <p:cNvSpPr txBox="1"/>
          <p:nvPr/>
        </p:nvSpPr>
        <p:spPr>
          <a:xfrm>
            <a:off x="102367" y="1834469"/>
            <a:ext cx="301686" cy="369332"/>
          </a:xfrm>
          <a:prstGeom prst="rect">
            <a:avLst/>
          </a:prstGeom>
          <a:noFill/>
        </p:spPr>
        <p:txBody>
          <a:bodyPr wrap="none" rtlCol="0">
            <a:spAutoFit/>
          </a:bodyPr>
          <a:lstStyle/>
          <a:p>
            <a:r>
              <a:rPr lang="es-CO" dirty="0" smtClean="0"/>
              <a:t>0</a:t>
            </a:r>
            <a:endParaRPr lang="es-CO" dirty="0"/>
          </a:p>
        </p:txBody>
      </p:sp>
      <p:sp>
        <p:nvSpPr>
          <p:cNvPr id="13" name="CuadroTexto 12"/>
          <p:cNvSpPr txBox="1"/>
          <p:nvPr/>
        </p:nvSpPr>
        <p:spPr>
          <a:xfrm>
            <a:off x="8448468" y="1907540"/>
            <a:ext cx="497252" cy="369332"/>
          </a:xfrm>
          <a:prstGeom prst="rect">
            <a:avLst/>
          </a:prstGeom>
          <a:noFill/>
        </p:spPr>
        <p:txBody>
          <a:bodyPr wrap="none" rtlCol="0">
            <a:spAutoFit/>
          </a:bodyPr>
          <a:lstStyle/>
          <a:p>
            <a:r>
              <a:rPr lang="es-CO" dirty="0" smtClean="0"/>
              <a:t>+∞</a:t>
            </a:r>
            <a:endParaRPr lang="es-CO" dirty="0"/>
          </a:p>
        </p:txBody>
      </p:sp>
      <p:sp>
        <p:nvSpPr>
          <p:cNvPr id="14" name="CuadroTexto 13"/>
          <p:cNvSpPr txBox="1"/>
          <p:nvPr/>
        </p:nvSpPr>
        <p:spPr>
          <a:xfrm>
            <a:off x="4520185" y="2013043"/>
            <a:ext cx="896399" cy="369332"/>
          </a:xfrm>
          <a:prstGeom prst="rect">
            <a:avLst/>
          </a:prstGeom>
          <a:noFill/>
        </p:spPr>
        <p:txBody>
          <a:bodyPr wrap="none" rtlCol="0">
            <a:spAutoFit/>
          </a:bodyPr>
          <a:lstStyle/>
          <a:p>
            <a:r>
              <a:rPr lang="es-CO" dirty="0" smtClean="0"/>
              <a:t>(n&gt;d/d)</a:t>
            </a:r>
            <a:endParaRPr lang="es-CO" dirty="0"/>
          </a:p>
        </p:txBody>
      </p:sp>
      <p:sp>
        <p:nvSpPr>
          <p:cNvPr id="15" name="CuadroTexto 14"/>
          <p:cNvSpPr txBox="1"/>
          <p:nvPr/>
        </p:nvSpPr>
        <p:spPr>
          <a:xfrm>
            <a:off x="539002" y="1998711"/>
            <a:ext cx="949299" cy="369332"/>
          </a:xfrm>
          <a:prstGeom prst="rect">
            <a:avLst/>
          </a:prstGeom>
          <a:noFill/>
        </p:spPr>
        <p:txBody>
          <a:bodyPr wrap="none" rtlCol="0">
            <a:spAutoFit/>
          </a:bodyPr>
          <a:lstStyle/>
          <a:p>
            <a:r>
              <a:rPr lang="es-CO" dirty="0" smtClean="0"/>
              <a:t> (d&gt;n/d)</a:t>
            </a:r>
            <a:endParaRPr lang="es-CO" dirty="0"/>
          </a:p>
        </p:txBody>
      </p:sp>
      <p:sp>
        <p:nvSpPr>
          <p:cNvPr id="16" name="CuadroTexto 15"/>
          <p:cNvSpPr txBox="1"/>
          <p:nvPr/>
        </p:nvSpPr>
        <p:spPr>
          <a:xfrm>
            <a:off x="404113" y="1157132"/>
            <a:ext cx="1767792" cy="369332"/>
          </a:xfrm>
          <a:prstGeom prst="rect">
            <a:avLst/>
          </a:prstGeom>
          <a:noFill/>
        </p:spPr>
        <p:txBody>
          <a:bodyPr wrap="none" rtlCol="0">
            <a:spAutoFit/>
          </a:bodyPr>
          <a:lstStyle/>
          <a:p>
            <a:r>
              <a:rPr lang="es-CO" dirty="0" smtClean="0"/>
              <a:t>No es equitativo </a:t>
            </a:r>
            <a:endParaRPr lang="es-CO" dirty="0"/>
          </a:p>
        </p:txBody>
      </p:sp>
      <p:sp>
        <p:nvSpPr>
          <p:cNvPr id="17" name="CuadroTexto 16"/>
          <p:cNvSpPr txBox="1"/>
          <p:nvPr/>
        </p:nvSpPr>
        <p:spPr>
          <a:xfrm>
            <a:off x="190073" y="3345573"/>
            <a:ext cx="859531" cy="369332"/>
          </a:xfrm>
          <a:prstGeom prst="rect">
            <a:avLst/>
          </a:prstGeom>
          <a:noFill/>
        </p:spPr>
        <p:txBody>
          <a:bodyPr wrap="none" rtlCol="0">
            <a:spAutoFit/>
          </a:bodyPr>
          <a:lstStyle/>
          <a:p>
            <a:r>
              <a:rPr lang="es-CO" dirty="0" smtClean="0"/>
              <a:t>3/1700</a:t>
            </a:r>
            <a:endParaRPr lang="es-CO" dirty="0"/>
          </a:p>
        </p:txBody>
      </p:sp>
      <p:sp>
        <p:nvSpPr>
          <p:cNvPr id="18" name="CuadroTexto 17"/>
          <p:cNvSpPr txBox="1"/>
          <p:nvPr/>
        </p:nvSpPr>
        <p:spPr>
          <a:xfrm>
            <a:off x="6789693" y="3315313"/>
            <a:ext cx="859531" cy="369332"/>
          </a:xfrm>
          <a:prstGeom prst="rect">
            <a:avLst/>
          </a:prstGeom>
          <a:noFill/>
        </p:spPr>
        <p:txBody>
          <a:bodyPr wrap="none" rtlCol="0">
            <a:spAutoFit/>
          </a:bodyPr>
          <a:lstStyle/>
          <a:p>
            <a:r>
              <a:rPr lang="es-CO" dirty="0" smtClean="0"/>
              <a:t>1700/3</a:t>
            </a:r>
            <a:endParaRPr lang="es-CO" dirty="0"/>
          </a:p>
        </p:txBody>
      </p:sp>
      <p:sp>
        <p:nvSpPr>
          <p:cNvPr id="19" name="CuadroTexto 18"/>
          <p:cNvSpPr txBox="1"/>
          <p:nvPr/>
        </p:nvSpPr>
        <p:spPr>
          <a:xfrm>
            <a:off x="6876256" y="2509129"/>
            <a:ext cx="686406" cy="307777"/>
          </a:xfrm>
          <a:prstGeom prst="rect">
            <a:avLst/>
          </a:prstGeom>
          <a:noFill/>
        </p:spPr>
        <p:txBody>
          <a:bodyPr wrap="none" rtlCol="0">
            <a:spAutoFit/>
          </a:bodyPr>
          <a:lstStyle/>
          <a:p>
            <a:r>
              <a:rPr lang="es-CO" sz="1400" dirty="0" smtClean="0"/>
              <a:t>566,67</a:t>
            </a:r>
            <a:endParaRPr lang="es-CO" sz="1400" dirty="0"/>
          </a:p>
        </p:txBody>
      </p:sp>
      <p:cxnSp>
        <p:nvCxnSpPr>
          <p:cNvPr id="21" name="Conector recto de flecha 20"/>
          <p:cNvCxnSpPr>
            <a:stCxn id="19" idx="2"/>
          </p:cNvCxnSpPr>
          <p:nvPr/>
        </p:nvCxnSpPr>
        <p:spPr>
          <a:xfrm>
            <a:off x="7219459" y="2816906"/>
            <a:ext cx="0" cy="445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286884" y="2540849"/>
            <a:ext cx="686406" cy="307777"/>
          </a:xfrm>
          <a:prstGeom prst="rect">
            <a:avLst/>
          </a:prstGeom>
          <a:noFill/>
        </p:spPr>
        <p:txBody>
          <a:bodyPr wrap="none" rtlCol="0">
            <a:spAutoFit/>
          </a:bodyPr>
          <a:lstStyle/>
          <a:p>
            <a:r>
              <a:rPr lang="es-CO" sz="1400" dirty="0" smtClean="0"/>
              <a:t>0,0018</a:t>
            </a:r>
            <a:endParaRPr lang="es-CO" sz="1400" dirty="0"/>
          </a:p>
        </p:txBody>
      </p:sp>
      <p:cxnSp>
        <p:nvCxnSpPr>
          <p:cNvPr id="23" name="Conector recto de flecha 22"/>
          <p:cNvCxnSpPr/>
          <p:nvPr/>
        </p:nvCxnSpPr>
        <p:spPr>
          <a:xfrm>
            <a:off x="619839" y="2848626"/>
            <a:ext cx="0" cy="445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271713" y="4785577"/>
            <a:ext cx="8496944" cy="0"/>
          </a:xfrm>
          <a:prstGeom prst="line">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427984" y="4652057"/>
            <a:ext cx="0" cy="288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4277141" y="4294616"/>
            <a:ext cx="301686" cy="369332"/>
          </a:xfrm>
          <a:prstGeom prst="rect">
            <a:avLst/>
          </a:prstGeom>
          <a:noFill/>
        </p:spPr>
        <p:txBody>
          <a:bodyPr wrap="none" rtlCol="0">
            <a:spAutoFit/>
          </a:bodyPr>
          <a:lstStyle/>
          <a:p>
            <a:r>
              <a:rPr lang="es-CO" dirty="0" smtClean="0"/>
              <a:t>0</a:t>
            </a:r>
            <a:endParaRPr lang="es-CO" dirty="0"/>
          </a:p>
        </p:txBody>
      </p:sp>
      <p:sp>
        <p:nvSpPr>
          <p:cNvPr id="28" name="CuadroTexto 27"/>
          <p:cNvSpPr txBox="1"/>
          <p:nvPr/>
        </p:nvSpPr>
        <p:spPr>
          <a:xfrm>
            <a:off x="8466971" y="4272229"/>
            <a:ext cx="497252" cy="369332"/>
          </a:xfrm>
          <a:prstGeom prst="rect">
            <a:avLst/>
          </a:prstGeom>
          <a:noFill/>
        </p:spPr>
        <p:txBody>
          <a:bodyPr wrap="none" rtlCol="0">
            <a:spAutoFit/>
          </a:bodyPr>
          <a:lstStyle/>
          <a:p>
            <a:r>
              <a:rPr lang="es-CO" dirty="0" smtClean="0"/>
              <a:t>+∞</a:t>
            </a:r>
            <a:endParaRPr lang="es-CO" dirty="0"/>
          </a:p>
        </p:txBody>
      </p:sp>
      <p:sp>
        <p:nvSpPr>
          <p:cNvPr id="29" name="CuadroTexto 28"/>
          <p:cNvSpPr txBox="1"/>
          <p:nvPr/>
        </p:nvSpPr>
        <p:spPr>
          <a:xfrm>
            <a:off x="6382531" y="4322991"/>
            <a:ext cx="1180131" cy="369332"/>
          </a:xfrm>
          <a:prstGeom prst="rect">
            <a:avLst/>
          </a:prstGeom>
          <a:noFill/>
        </p:spPr>
        <p:txBody>
          <a:bodyPr wrap="none" rtlCol="0">
            <a:spAutoFit/>
          </a:bodyPr>
          <a:lstStyle/>
          <a:p>
            <a:r>
              <a:rPr lang="es-CO" dirty="0" smtClean="0"/>
              <a:t>log(n&gt;d/d)</a:t>
            </a:r>
            <a:endParaRPr lang="es-CO" dirty="0"/>
          </a:p>
        </p:txBody>
      </p:sp>
      <p:sp>
        <p:nvSpPr>
          <p:cNvPr id="30" name="CuadroTexto 29"/>
          <p:cNvSpPr txBox="1"/>
          <p:nvPr/>
        </p:nvSpPr>
        <p:spPr>
          <a:xfrm>
            <a:off x="1560110" y="4328549"/>
            <a:ext cx="1233030" cy="369332"/>
          </a:xfrm>
          <a:prstGeom prst="rect">
            <a:avLst/>
          </a:prstGeom>
          <a:noFill/>
        </p:spPr>
        <p:txBody>
          <a:bodyPr wrap="none" rtlCol="0">
            <a:spAutoFit/>
          </a:bodyPr>
          <a:lstStyle/>
          <a:p>
            <a:r>
              <a:rPr lang="es-CO" dirty="0" smtClean="0"/>
              <a:t> log(d&gt;n/d)</a:t>
            </a:r>
            <a:endParaRPr lang="es-CO" dirty="0"/>
          </a:p>
        </p:txBody>
      </p:sp>
      <p:sp>
        <p:nvSpPr>
          <p:cNvPr id="31" name="CuadroTexto 30"/>
          <p:cNvSpPr txBox="1"/>
          <p:nvPr/>
        </p:nvSpPr>
        <p:spPr>
          <a:xfrm>
            <a:off x="2811786" y="5742095"/>
            <a:ext cx="1329210" cy="369332"/>
          </a:xfrm>
          <a:prstGeom prst="rect">
            <a:avLst/>
          </a:prstGeom>
          <a:noFill/>
        </p:spPr>
        <p:txBody>
          <a:bodyPr wrap="none" rtlCol="0">
            <a:spAutoFit/>
          </a:bodyPr>
          <a:lstStyle/>
          <a:p>
            <a:r>
              <a:rPr lang="es-CO" dirty="0" smtClean="0"/>
              <a:t>Log(3/1700)</a:t>
            </a:r>
            <a:endParaRPr lang="es-CO" dirty="0"/>
          </a:p>
        </p:txBody>
      </p:sp>
      <p:sp>
        <p:nvSpPr>
          <p:cNvPr id="32" name="CuadroTexto 31"/>
          <p:cNvSpPr txBox="1"/>
          <p:nvPr/>
        </p:nvSpPr>
        <p:spPr>
          <a:xfrm>
            <a:off x="4932116" y="5710262"/>
            <a:ext cx="1329210" cy="369332"/>
          </a:xfrm>
          <a:prstGeom prst="rect">
            <a:avLst/>
          </a:prstGeom>
          <a:noFill/>
        </p:spPr>
        <p:txBody>
          <a:bodyPr wrap="none" rtlCol="0">
            <a:spAutoFit/>
          </a:bodyPr>
          <a:lstStyle/>
          <a:p>
            <a:r>
              <a:rPr lang="es-CO" dirty="0" smtClean="0"/>
              <a:t>Log(1700/3)</a:t>
            </a:r>
            <a:endParaRPr lang="es-CO" dirty="0"/>
          </a:p>
        </p:txBody>
      </p:sp>
      <p:sp>
        <p:nvSpPr>
          <p:cNvPr id="33" name="CuadroTexto 32"/>
          <p:cNvSpPr txBox="1"/>
          <p:nvPr/>
        </p:nvSpPr>
        <p:spPr>
          <a:xfrm>
            <a:off x="5215155" y="4838953"/>
            <a:ext cx="503664" cy="307777"/>
          </a:xfrm>
          <a:prstGeom prst="rect">
            <a:avLst/>
          </a:prstGeom>
          <a:noFill/>
        </p:spPr>
        <p:txBody>
          <a:bodyPr wrap="none" rtlCol="0">
            <a:spAutoFit/>
          </a:bodyPr>
          <a:lstStyle/>
          <a:p>
            <a:r>
              <a:rPr lang="es-CO" sz="1400" dirty="0" smtClean="0"/>
              <a:t>2,75</a:t>
            </a:r>
            <a:endParaRPr lang="es-CO" sz="1400" dirty="0"/>
          </a:p>
        </p:txBody>
      </p:sp>
      <p:cxnSp>
        <p:nvCxnSpPr>
          <p:cNvPr id="34" name="Conector recto de flecha 33"/>
          <p:cNvCxnSpPr>
            <a:stCxn id="33" idx="2"/>
          </p:cNvCxnSpPr>
          <p:nvPr/>
        </p:nvCxnSpPr>
        <p:spPr>
          <a:xfrm>
            <a:off x="5466987" y="5146730"/>
            <a:ext cx="0" cy="512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3145936" y="4837475"/>
            <a:ext cx="558166" cy="307777"/>
          </a:xfrm>
          <a:prstGeom prst="rect">
            <a:avLst/>
          </a:prstGeom>
          <a:noFill/>
        </p:spPr>
        <p:txBody>
          <a:bodyPr wrap="none" rtlCol="0">
            <a:spAutoFit/>
          </a:bodyPr>
          <a:lstStyle/>
          <a:p>
            <a:r>
              <a:rPr lang="es-CO" sz="1400" dirty="0" smtClean="0"/>
              <a:t>-2,75</a:t>
            </a:r>
            <a:endParaRPr lang="es-CO" sz="1400" dirty="0"/>
          </a:p>
        </p:txBody>
      </p:sp>
      <p:cxnSp>
        <p:nvCxnSpPr>
          <p:cNvPr id="36" name="Conector recto de flecha 35"/>
          <p:cNvCxnSpPr/>
          <p:nvPr/>
        </p:nvCxnSpPr>
        <p:spPr>
          <a:xfrm>
            <a:off x="3419872" y="5264701"/>
            <a:ext cx="0" cy="445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8896" y="4261682"/>
            <a:ext cx="452368" cy="369332"/>
          </a:xfrm>
          <a:prstGeom prst="rect">
            <a:avLst/>
          </a:prstGeom>
          <a:noFill/>
        </p:spPr>
        <p:txBody>
          <a:bodyPr wrap="none" rtlCol="0">
            <a:spAutoFit/>
          </a:bodyPr>
          <a:lstStyle/>
          <a:p>
            <a:r>
              <a:rPr lang="es-CO" dirty="0" smtClean="0"/>
              <a:t>-∞</a:t>
            </a:r>
            <a:endParaRPr lang="es-CO" dirty="0"/>
          </a:p>
        </p:txBody>
      </p:sp>
      <p:cxnSp>
        <p:nvCxnSpPr>
          <p:cNvPr id="39" name="Conector recto de flecha 38"/>
          <p:cNvCxnSpPr>
            <a:endCxn id="27" idx="0"/>
          </p:cNvCxnSpPr>
          <p:nvPr/>
        </p:nvCxnSpPr>
        <p:spPr>
          <a:xfrm>
            <a:off x="1693370" y="2564904"/>
            <a:ext cx="2734614" cy="1729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flipH="1">
            <a:off x="5601496" y="3714905"/>
            <a:ext cx="1490784" cy="7237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a:stCxn id="17" idx="2"/>
          </p:cNvCxnSpPr>
          <p:nvPr/>
        </p:nvCxnSpPr>
        <p:spPr>
          <a:xfrm>
            <a:off x="619839" y="3714905"/>
            <a:ext cx="2732286" cy="721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63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AF5CCD6-7220-4209-8712-26D4617ECB31}"/>
              </a:ext>
            </a:extLst>
          </p:cNvPr>
          <p:cNvPicPr>
            <a:picLocks noChangeAspect="1"/>
          </p:cNvPicPr>
          <p:nvPr/>
        </p:nvPicPr>
        <p:blipFill>
          <a:blip r:embed="rId2"/>
          <a:stretch>
            <a:fillRect/>
          </a:stretch>
        </p:blipFill>
        <p:spPr>
          <a:xfrm>
            <a:off x="65441" y="908720"/>
            <a:ext cx="9144000" cy="2151529"/>
          </a:xfrm>
          <a:prstGeom prst="rect">
            <a:avLst/>
          </a:prstGeom>
        </p:spPr>
      </p:pic>
      <p:pic>
        <p:nvPicPr>
          <p:cNvPr id="3" name="6 Imagen">
            <a:extLst>
              <a:ext uri="{FF2B5EF4-FFF2-40B4-BE49-F238E27FC236}">
                <a16:creationId xmlns:a16="http://schemas.microsoft.com/office/drawing/2014/main" xmlns="" id="{549F9C5C-D800-419C-819D-F73004C961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435DBD09-4F25-4CF6-A109-429ED2AA24E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6619612" y="3959222"/>
            <a:ext cx="1713290" cy="369332"/>
          </a:xfrm>
          <a:prstGeom prst="rect">
            <a:avLst/>
          </a:prstGeom>
          <a:noFill/>
        </p:spPr>
        <p:txBody>
          <a:bodyPr wrap="none" rtlCol="0">
            <a:spAutoFit/>
          </a:bodyPr>
          <a:lstStyle/>
          <a:p>
            <a:r>
              <a:rPr lang="es-CO" dirty="0" smtClean="0"/>
              <a:t>Regresión Lineal</a:t>
            </a:r>
            <a:endParaRPr lang="es-CO" dirty="0"/>
          </a:p>
        </p:txBody>
      </p:sp>
      <p:cxnSp>
        <p:nvCxnSpPr>
          <p:cNvPr id="7" name="Conector recto de flecha 6"/>
          <p:cNvCxnSpPr/>
          <p:nvPr/>
        </p:nvCxnSpPr>
        <p:spPr>
          <a:xfrm>
            <a:off x="8100392" y="2636912"/>
            <a:ext cx="0" cy="1224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Resultado de imagen para log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698" y="4676487"/>
            <a:ext cx="2736304" cy="182550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1196708" y="3959222"/>
            <a:ext cx="643125" cy="369332"/>
          </a:xfrm>
          <a:prstGeom prst="rect">
            <a:avLst/>
          </a:prstGeom>
          <a:noFill/>
        </p:spPr>
        <p:txBody>
          <a:bodyPr wrap="none" rtlCol="0">
            <a:spAutoFit/>
          </a:bodyPr>
          <a:lstStyle/>
          <a:p>
            <a:r>
              <a:rPr lang="es-CO" dirty="0" err="1" smtClean="0"/>
              <a:t>Logit</a:t>
            </a:r>
            <a:endParaRPr lang="es-CO" dirty="0"/>
          </a:p>
        </p:txBody>
      </p:sp>
      <p:pic>
        <p:nvPicPr>
          <p:cNvPr id="3074" name="Picture 2" descr="Resultado de imagen de regresion line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4603402"/>
            <a:ext cx="2390775" cy="1971676"/>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99062" y="116632"/>
            <a:ext cx="3957815" cy="523220"/>
          </a:xfrm>
          <a:prstGeom prst="rect">
            <a:avLst/>
          </a:prstGeom>
          <a:noFill/>
        </p:spPr>
        <p:txBody>
          <a:bodyPr wrap="none" rtlCol="0">
            <a:spAutoFit/>
          </a:bodyPr>
          <a:lstStyle/>
          <a:p>
            <a:r>
              <a:rPr lang="es-CO" sz="2800" b="1" dirty="0" smtClean="0"/>
              <a:t>Limitaciones de los </a:t>
            </a:r>
            <a:r>
              <a:rPr lang="es-CO" sz="2800" b="1" i="1" dirty="0" smtClean="0"/>
              <a:t>ODDS</a:t>
            </a:r>
            <a:endParaRPr lang="es-CO" sz="2800" b="1" i="1" dirty="0"/>
          </a:p>
        </p:txBody>
      </p:sp>
    </p:spTree>
    <p:extLst>
      <p:ext uri="{BB962C8B-B14F-4D97-AF65-F5344CB8AC3E}">
        <p14:creationId xmlns:p14="http://schemas.microsoft.com/office/powerpoint/2010/main" val="393710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55575" y="965180"/>
            <a:ext cx="8462640" cy="646331"/>
          </a:xfrm>
          <a:prstGeom prst="rect">
            <a:avLst/>
          </a:prstGeom>
          <a:noFill/>
        </p:spPr>
        <p:txBody>
          <a:bodyPr wrap="square" rtlCol="0">
            <a:spAutoFit/>
          </a:bodyPr>
          <a:lstStyle/>
          <a:p>
            <a:pPr algn="just"/>
            <a:r>
              <a:rPr lang="es-CO" dirty="0"/>
              <a:t>La relación de un evento de dos clases y su dependencia con el grupo de variables predictoras es igual al logaritmo de la razón de </a:t>
            </a:r>
            <a:r>
              <a:rPr lang="es-CO" i="1" dirty="0" err="1"/>
              <a:t>Odds</a:t>
            </a:r>
            <a:r>
              <a:rPr lang="es-CO" dirty="0"/>
              <a:t>:</a:t>
            </a:r>
          </a:p>
        </p:txBody>
      </p:sp>
      <p:sp>
        <p:nvSpPr>
          <p:cNvPr id="9" name="CuadroTexto 8"/>
          <p:cNvSpPr txBox="1"/>
          <p:nvPr/>
        </p:nvSpPr>
        <p:spPr>
          <a:xfrm>
            <a:off x="311628" y="5486861"/>
            <a:ext cx="8530140" cy="646331"/>
          </a:xfrm>
          <a:prstGeom prst="rect">
            <a:avLst/>
          </a:prstGeom>
          <a:noFill/>
        </p:spPr>
        <p:txBody>
          <a:bodyPr wrap="square" rtlCol="0">
            <a:spAutoFit/>
          </a:bodyPr>
          <a:lstStyle/>
          <a:p>
            <a:pPr algn="just"/>
            <a:r>
              <a:rPr lang="es-CO" dirty="0"/>
              <a:t>Donde, P es la probabilidad de Bernoulli que una unidad de terreno pertenece al grupo  de </a:t>
            </a:r>
            <a:r>
              <a:rPr lang="es-CO" dirty="0" smtClean="0"/>
              <a:t>si o </a:t>
            </a:r>
            <a:r>
              <a:rPr lang="es-CO" dirty="0"/>
              <a:t>al grupo </a:t>
            </a:r>
            <a:r>
              <a:rPr lang="es-CO" dirty="0" smtClean="0"/>
              <a:t>no. </a:t>
            </a:r>
            <a:r>
              <a:rPr lang="es-CO" dirty="0"/>
              <a:t>P varía de 0 a 1 en forma de curva “S” (logística). </a:t>
            </a:r>
          </a:p>
        </p:txBody>
      </p:sp>
      <p:pic>
        <p:nvPicPr>
          <p:cNvPr id="12" name="Imagen 11"/>
          <p:cNvPicPr>
            <a:picLocks noChangeAspect="1"/>
          </p:cNvPicPr>
          <p:nvPr/>
        </p:nvPicPr>
        <p:blipFill rotWithShape="1">
          <a:blip r:embed="rId2"/>
          <a:srcRect l="8669"/>
          <a:stretch/>
        </p:blipFill>
        <p:spPr>
          <a:xfrm>
            <a:off x="1642850" y="3008785"/>
            <a:ext cx="5421896" cy="866396"/>
          </a:xfrm>
          <a:prstGeom prst="rect">
            <a:avLst/>
          </a:prstGeom>
        </p:spPr>
      </p:pic>
      <p:pic>
        <p:nvPicPr>
          <p:cNvPr id="6" name="Imagen 5"/>
          <p:cNvPicPr>
            <a:picLocks noChangeAspect="1"/>
          </p:cNvPicPr>
          <p:nvPr/>
        </p:nvPicPr>
        <p:blipFill rotWithShape="1">
          <a:blip r:embed="rId3"/>
          <a:srcRect l="7380"/>
          <a:stretch/>
        </p:blipFill>
        <p:spPr>
          <a:xfrm>
            <a:off x="6142034" y="1683718"/>
            <a:ext cx="2463087" cy="960996"/>
          </a:xfrm>
          <a:prstGeom prst="rect">
            <a:avLst/>
          </a:prstGeom>
        </p:spPr>
      </p:pic>
      <p:pic>
        <p:nvPicPr>
          <p:cNvPr id="16" name="Imagen 15"/>
          <p:cNvPicPr>
            <a:picLocks noChangeAspect="1"/>
          </p:cNvPicPr>
          <p:nvPr/>
        </p:nvPicPr>
        <p:blipFill>
          <a:blip r:embed="rId4"/>
          <a:stretch>
            <a:fillRect/>
          </a:stretch>
        </p:blipFill>
        <p:spPr>
          <a:xfrm>
            <a:off x="770253" y="4484796"/>
            <a:ext cx="3806445" cy="787153"/>
          </a:xfrm>
          <a:prstGeom prst="rect">
            <a:avLst/>
          </a:prstGeom>
        </p:spPr>
      </p:pic>
      <p:sp>
        <p:nvSpPr>
          <p:cNvPr id="21" name="CuadroTexto 20"/>
          <p:cNvSpPr txBox="1"/>
          <p:nvPr/>
        </p:nvSpPr>
        <p:spPr>
          <a:xfrm>
            <a:off x="155575" y="3889155"/>
            <a:ext cx="8300485" cy="646331"/>
          </a:xfrm>
          <a:prstGeom prst="rect">
            <a:avLst/>
          </a:prstGeom>
          <a:noFill/>
        </p:spPr>
        <p:txBody>
          <a:bodyPr wrap="square" rtlCol="0">
            <a:spAutoFit/>
          </a:bodyPr>
          <a:lstStyle/>
          <a:p>
            <a:pPr algn="just"/>
            <a:r>
              <a:rPr lang="es-CO" dirty="0"/>
              <a:t>Donde </a:t>
            </a:r>
            <a:r>
              <a:rPr lang="es-CO" i="1" dirty="0"/>
              <a:t>B</a:t>
            </a:r>
            <a:r>
              <a:rPr lang="es-CO" i="1" baseline="-25000" dirty="0"/>
              <a:t>o</a:t>
            </a:r>
            <a:r>
              <a:rPr lang="es-CO" dirty="0"/>
              <a:t> es el intercepto del modelo, </a:t>
            </a:r>
            <a:r>
              <a:rPr lang="es-CO" i="1" dirty="0"/>
              <a:t>B</a:t>
            </a:r>
            <a:r>
              <a:rPr lang="es-CO" i="1" baseline="-25000" dirty="0"/>
              <a:t>n</a:t>
            </a:r>
            <a:r>
              <a:rPr lang="es-CO" dirty="0"/>
              <a:t> son los coeficientes del modelo de regresión logística, y </a:t>
            </a:r>
            <a:r>
              <a:rPr lang="es-CO" i="1" dirty="0"/>
              <a:t>v</a:t>
            </a:r>
            <a:r>
              <a:rPr lang="es-CO" i="1" baseline="-25000" dirty="0"/>
              <a:t>n</a:t>
            </a:r>
            <a:r>
              <a:rPr lang="es-CO" dirty="0"/>
              <a:t> son las variables independientes (</a:t>
            </a:r>
            <a:r>
              <a:rPr lang="es-CO" dirty="0" err="1"/>
              <a:t>predictoras</a:t>
            </a:r>
            <a:r>
              <a:rPr lang="es-CO" dirty="0"/>
              <a:t>) y </a:t>
            </a:r>
            <a:r>
              <a:rPr lang="es-CO" dirty="0">
                <a:latin typeface="TypoUpright BT" panose="03020702030807050705" pitchFamily="66" charset="0"/>
              </a:rPr>
              <a:t>E</a:t>
            </a:r>
            <a:r>
              <a:rPr lang="es-CO" dirty="0"/>
              <a:t> es el error.</a:t>
            </a:r>
          </a:p>
        </p:txBody>
      </p:sp>
      <mc:AlternateContent xmlns:mc="http://schemas.openxmlformats.org/markup-compatibility/2006" xmlns:a14="http://schemas.microsoft.com/office/drawing/2010/main">
        <mc:Choice Requires="a14">
          <p:sp>
            <p:nvSpPr>
              <p:cNvPr id="18" name="CuadroTexto 17"/>
              <p:cNvSpPr txBox="1"/>
              <p:nvPr/>
            </p:nvSpPr>
            <p:spPr>
              <a:xfrm>
                <a:off x="1502403" y="1959826"/>
                <a:ext cx="1955087"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i="1" smtClean="0">
                              <a:latin typeface="Cambria Math" panose="02040503050406030204" pitchFamily="18" charset="0"/>
                            </a:rPr>
                          </m:ctrlPr>
                        </m:fPr>
                        <m:num>
                          <m:r>
                            <a:rPr lang="es-CO" b="0" i="1" smtClean="0">
                              <a:latin typeface="Cambria Math" panose="02040503050406030204" pitchFamily="18" charset="0"/>
                            </a:rPr>
                            <m:t>𝑝</m:t>
                          </m:r>
                          <m:r>
                            <a:rPr lang="es-CO" b="0" i="1" smtClean="0">
                              <a:latin typeface="Cambria Math" panose="02040503050406030204" pitchFamily="18" charset="0"/>
                            </a:rPr>
                            <m:t>(</m:t>
                          </m:r>
                          <m:r>
                            <a:rPr lang="es-CO" b="0" i="1" smtClean="0">
                              <a:latin typeface="Cambria Math" panose="02040503050406030204" pitchFamily="18" charset="0"/>
                            </a:rPr>
                            <m:t>𝑥</m:t>
                          </m:r>
                          <m:r>
                            <a:rPr lang="es-CO" b="0" i="1" smtClean="0">
                              <a:latin typeface="Cambria Math" panose="02040503050406030204" pitchFamily="18" charset="0"/>
                            </a:rPr>
                            <m:t>)</m:t>
                          </m:r>
                        </m:num>
                        <m:den>
                          <m:r>
                            <a:rPr lang="es-CO" b="0" i="1" smtClean="0">
                              <a:latin typeface="Cambria Math" panose="02040503050406030204" pitchFamily="18" charset="0"/>
                            </a:rPr>
                            <m:t>1−</m:t>
                          </m:r>
                          <m:r>
                            <a:rPr lang="es-CO" b="0" i="1" smtClean="0">
                              <a:latin typeface="Cambria Math" panose="02040503050406030204" pitchFamily="18" charset="0"/>
                            </a:rPr>
                            <m:t>𝑝</m:t>
                          </m:r>
                          <m:r>
                            <a:rPr lang="es-CO" b="0" i="1" smtClean="0">
                              <a:latin typeface="Cambria Math" panose="02040503050406030204" pitchFamily="18" charset="0"/>
                            </a:rPr>
                            <m:t>(</m:t>
                          </m:r>
                          <m:r>
                            <a:rPr lang="es-CO" b="0" i="1" smtClean="0">
                              <a:latin typeface="Cambria Math" panose="02040503050406030204" pitchFamily="18" charset="0"/>
                            </a:rPr>
                            <m:t>𝑥</m:t>
                          </m:r>
                          <m:r>
                            <a:rPr lang="es-CO" b="0" i="1" smtClean="0">
                              <a:latin typeface="Cambria Math" panose="02040503050406030204" pitchFamily="18" charset="0"/>
                            </a:rPr>
                            <m:t>)</m:t>
                          </m:r>
                        </m:den>
                      </m:f>
                      <m:r>
                        <a:rPr lang="es-CO" b="0" i="1" smtClean="0">
                          <a:latin typeface="Cambria Math" panose="02040503050406030204" pitchFamily="18" charset="0"/>
                        </a:rPr>
                        <m:t>=</m:t>
                      </m:r>
                      <m:sSup>
                        <m:sSupPr>
                          <m:ctrlPr>
                            <a:rPr lang="es-CO" i="1">
                              <a:latin typeface="Cambria Math" panose="02040503050406030204" pitchFamily="18" charset="0"/>
                            </a:rPr>
                          </m:ctrlPr>
                        </m:sSupPr>
                        <m:e>
                          <m:r>
                            <a:rPr lang="es-CO" i="1">
                              <a:latin typeface="Cambria Math" panose="02040503050406030204" pitchFamily="18" charset="0"/>
                            </a:rPr>
                            <m:t>𝑒</m:t>
                          </m:r>
                        </m:e>
                        <m:sup>
                          <m:r>
                            <a:rPr lang="es-CO" i="1">
                              <a:latin typeface="Cambria Math" panose="02040503050406030204" pitchFamily="18" charset="0"/>
                            </a:rPr>
                            <m:t>𝑎</m:t>
                          </m:r>
                          <m:r>
                            <a:rPr lang="es-CO" i="1">
                              <a:latin typeface="Cambria Math" panose="02040503050406030204" pitchFamily="18" charset="0"/>
                            </a:rPr>
                            <m:t>+</m:t>
                          </m:r>
                          <m:nary>
                            <m:naryPr>
                              <m:chr m:val="∑"/>
                              <m:subHide m:val="on"/>
                              <m:supHide m:val="on"/>
                              <m:ctrlPr>
                                <a:rPr lang="es-CO" i="1">
                                  <a:latin typeface="Cambria Math" panose="02040503050406030204" pitchFamily="18" charset="0"/>
                                </a:rPr>
                              </m:ctrlPr>
                            </m:naryPr>
                            <m:sub/>
                            <m:sup/>
                            <m:e>
                              <m:r>
                                <a:rPr lang="es-CO" i="1">
                                  <a:latin typeface="Cambria Math" panose="02040503050406030204" pitchFamily="18" charset="0"/>
                                </a:rPr>
                                <m:t>𝐵𝑥</m:t>
                              </m:r>
                            </m:e>
                          </m:nary>
                        </m:sup>
                      </m:sSup>
                    </m:oMath>
                  </m:oMathPara>
                </a14:m>
                <a:endParaRPr lang="es-CO" dirty="0"/>
              </a:p>
            </p:txBody>
          </p:sp>
        </mc:Choice>
        <mc:Fallback xmlns="">
          <p:sp>
            <p:nvSpPr>
              <p:cNvPr id="18" name="CuadroTexto 17"/>
              <p:cNvSpPr txBox="1">
                <a:spLocks noRot="1" noChangeAspect="1" noMove="1" noResize="1" noEditPoints="1" noAdjustHandles="1" noChangeArrowheads="1" noChangeShapeType="1" noTextEdit="1"/>
              </p:cNvSpPr>
              <p:nvPr/>
            </p:nvSpPr>
            <p:spPr>
              <a:xfrm>
                <a:off x="1502403" y="1959826"/>
                <a:ext cx="1955087" cy="576761"/>
              </a:xfrm>
              <a:prstGeom prst="rect">
                <a:avLst/>
              </a:prstGeom>
              <a:blipFill rotWithShape="0">
                <a:blip r:embed="rId6"/>
                <a:stretch>
                  <a:fillRect/>
                </a:stretch>
              </a:blipFill>
            </p:spPr>
            <p:txBody>
              <a:bodyPr/>
              <a:lstStyle/>
              <a:p>
                <a:r>
                  <a:rPr lang="es-CO">
                    <a:noFill/>
                  </a:rPr>
                  <a:t> </a:t>
                </a:r>
              </a:p>
            </p:txBody>
          </p:sp>
        </mc:Fallback>
      </mc:AlternateContent>
      <p:sp>
        <p:nvSpPr>
          <p:cNvPr id="8" name="CuadroTexto 7"/>
          <p:cNvSpPr txBox="1"/>
          <p:nvPr/>
        </p:nvSpPr>
        <p:spPr>
          <a:xfrm>
            <a:off x="411981" y="2080022"/>
            <a:ext cx="949299" cy="369332"/>
          </a:xfrm>
          <a:prstGeom prst="rect">
            <a:avLst/>
          </a:prstGeom>
          <a:noFill/>
        </p:spPr>
        <p:txBody>
          <a:bodyPr wrap="none" rtlCol="0">
            <a:spAutoFit/>
          </a:bodyPr>
          <a:lstStyle/>
          <a:p>
            <a:r>
              <a:rPr lang="es-CO" dirty="0" err="1"/>
              <a:t>Odds</a:t>
            </a:r>
            <a:r>
              <a:rPr lang="es-CO" dirty="0"/>
              <a:t> </a:t>
            </a:r>
            <a:r>
              <a:rPr lang="es-CO" dirty="0">
                <a:sym typeface="Wingdings" panose="05000000000000000000" pitchFamily="2" charset="2"/>
              </a:rPr>
              <a:t></a:t>
            </a:r>
            <a:endParaRPr lang="es-CO" dirty="0"/>
          </a:p>
        </p:txBody>
      </p:sp>
      <p:sp>
        <p:nvSpPr>
          <p:cNvPr id="10" name="CuadroTexto 9"/>
          <p:cNvSpPr txBox="1"/>
          <p:nvPr/>
        </p:nvSpPr>
        <p:spPr>
          <a:xfrm>
            <a:off x="4073262" y="1992022"/>
            <a:ext cx="1955985" cy="369332"/>
          </a:xfrm>
          <a:prstGeom prst="rect">
            <a:avLst/>
          </a:prstGeom>
          <a:noFill/>
        </p:spPr>
        <p:txBody>
          <a:bodyPr wrap="none" rtlCol="0">
            <a:spAutoFit/>
          </a:bodyPr>
          <a:lstStyle/>
          <a:p>
            <a:r>
              <a:rPr lang="es-CO" dirty="0"/>
              <a:t>Log </a:t>
            </a:r>
            <a:r>
              <a:rPr lang="es-CO" dirty="0" err="1"/>
              <a:t>odds</a:t>
            </a:r>
            <a:r>
              <a:rPr lang="es-CO" dirty="0"/>
              <a:t> “</a:t>
            </a:r>
            <a:r>
              <a:rPr lang="es-CO" dirty="0" err="1"/>
              <a:t>logit</a:t>
            </a:r>
            <a:r>
              <a:rPr lang="es-CO" dirty="0"/>
              <a:t>” </a:t>
            </a:r>
            <a:r>
              <a:rPr lang="es-CO" dirty="0">
                <a:sym typeface="Wingdings" panose="05000000000000000000" pitchFamily="2" charset="2"/>
              </a:rPr>
              <a:t></a:t>
            </a:r>
            <a:endParaRPr lang="es-CO" dirty="0"/>
          </a:p>
        </p:txBody>
      </p:sp>
      <p:sp>
        <p:nvSpPr>
          <p:cNvPr id="11" name="Rectángulo 10"/>
          <p:cNvSpPr/>
          <p:nvPr/>
        </p:nvSpPr>
        <p:spPr>
          <a:xfrm>
            <a:off x="7123262" y="2485348"/>
            <a:ext cx="2198734" cy="291618"/>
          </a:xfrm>
          <a:prstGeom prst="rect">
            <a:avLst/>
          </a:prstGeom>
        </p:spPr>
        <p:txBody>
          <a:bodyPr wrap="square">
            <a:spAutoFit/>
          </a:bodyPr>
          <a:lstStyle/>
          <a:p>
            <a:pPr lvl="1">
              <a:lnSpc>
                <a:spcPct val="90000"/>
              </a:lnSpc>
              <a:buClr>
                <a:schemeClr val="hlink"/>
              </a:buClr>
            </a:pPr>
            <a:r>
              <a:rPr lang="en-US" sz="1400" dirty="0">
                <a:latin typeface="Benguiat Frisky" pitchFamily="66" charset="0"/>
              </a:rPr>
              <a:t>[range=-∞ to +∞]</a:t>
            </a:r>
            <a:r>
              <a:rPr lang="en-US" sz="1400" dirty="0"/>
              <a:t> </a:t>
            </a:r>
          </a:p>
        </p:txBody>
      </p:sp>
      <p:sp>
        <p:nvSpPr>
          <p:cNvPr id="13" name="Rectángulo 12"/>
          <p:cNvSpPr/>
          <p:nvPr/>
        </p:nvSpPr>
        <p:spPr>
          <a:xfrm>
            <a:off x="1932580" y="2507641"/>
            <a:ext cx="1701107" cy="286232"/>
          </a:xfrm>
          <a:prstGeom prst="rect">
            <a:avLst/>
          </a:prstGeom>
        </p:spPr>
        <p:txBody>
          <a:bodyPr wrap="none">
            <a:spAutoFit/>
          </a:bodyPr>
          <a:lstStyle/>
          <a:p>
            <a:pPr lvl="1">
              <a:lnSpc>
                <a:spcPct val="90000"/>
              </a:lnSpc>
              <a:buClr>
                <a:schemeClr val="hlink"/>
              </a:buClr>
            </a:pPr>
            <a:r>
              <a:rPr lang="en-US" sz="1400" dirty="0">
                <a:latin typeface="Benguiat Frisky" pitchFamily="66" charset="0"/>
              </a:rPr>
              <a:t>[range=0 to ∞]</a:t>
            </a:r>
          </a:p>
        </p:txBody>
      </p:sp>
      <p:sp>
        <p:nvSpPr>
          <p:cNvPr id="14" name="Rectángulo 13"/>
          <p:cNvSpPr/>
          <p:nvPr/>
        </p:nvSpPr>
        <p:spPr>
          <a:xfrm>
            <a:off x="4576698" y="4695604"/>
            <a:ext cx="1664238" cy="286232"/>
          </a:xfrm>
          <a:prstGeom prst="rect">
            <a:avLst/>
          </a:prstGeom>
        </p:spPr>
        <p:txBody>
          <a:bodyPr wrap="none">
            <a:spAutoFit/>
          </a:bodyPr>
          <a:lstStyle/>
          <a:p>
            <a:pPr lvl="1" algn="ctr">
              <a:lnSpc>
                <a:spcPct val="90000"/>
              </a:lnSpc>
              <a:buClr>
                <a:schemeClr val="hlink"/>
              </a:buClr>
            </a:pPr>
            <a:r>
              <a:rPr lang="en-US" sz="1400" dirty="0">
                <a:latin typeface="Benguiat Frisky" pitchFamily="66" charset="0"/>
              </a:rPr>
              <a:t>[range=0 to 1]</a:t>
            </a:r>
          </a:p>
        </p:txBody>
      </p:sp>
      <p:pic>
        <p:nvPicPr>
          <p:cNvPr id="19" name="6 Imagen">
            <a:extLst>
              <a:ext uri="{FF2B5EF4-FFF2-40B4-BE49-F238E27FC236}">
                <a16:creationId xmlns:a16="http://schemas.microsoft.com/office/drawing/2014/main" xmlns="" id="{D14A5170-59D4-4015-B59C-9E214AAC6F2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22" name="Conector recto 21">
            <a:extLst>
              <a:ext uri="{FF2B5EF4-FFF2-40B4-BE49-F238E27FC236}">
                <a16:creationId xmlns:a16="http://schemas.microsoft.com/office/drawing/2014/main" xmlns="" id="{CD15F8B3-E978-4498-9EFF-75C1010D4882}"/>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23" name="CuadroTexto 22">
            <a:extLst>
              <a:ext uri="{FF2B5EF4-FFF2-40B4-BE49-F238E27FC236}">
                <a16:creationId xmlns:a16="http://schemas.microsoft.com/office/drawing/2014/main" xmlns="" id="{15B1DC95-E24C-483C-B5FC-B221B2674BFD}"/>
              </a:ext>
            </a:extLst>
          </p:cNvPr>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Tree>
    <p:extLst>
      <p:ext uri="{BB962C8B-B14F-4D97-AF65-F5344CB8AC3E}">
        <p14:creationId xmlns:p14="http://schemas.microsoft.com/office/powerpoint/2010/main" val="44122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678447" y="1916832"/>
            <a:ext cx="5596303" cy="3633789"/>
          </a:xfrm>
          <a:prstGeom prst="rect">
            <a:avLst/>
          </a:prstGeom>
        </p:spPr>
      </p:pic>
      <p:sp>
        <p:nvSpPr>
          <p:cNvPr id="6" name="5 CuadroTexto"/>
          <p:cNvSpPr txBox="1"/>
          <p:nvPr/>
        </p:nvSpPr>
        <p:spPr>
          <a:xfrm>
            <a:off x="7208272" y="1888954"/>
            <a:ext cx="838691" cy="369332"/>
          </a:xfrm>
          <a:prstGeom prst="rect">
            <a:avLst/>
          </a:prstGeom>
          <a:noFill/>
        </p:spPr>
        <p:txBody>
          <a:bodyPr wrap="none" rtlCol="0">
            <a:spAutoFit/>
          </a:bodyPr>
          <a:lstStyle/>
          <a:p>
            <a:r>
              <a:rPr lang="es-CO" dirty="0"/>
              <a:t>Binaria</a:t>
            </a:r>
          </a:p>
        </p:txBody>
      </p:sp>
      <p:sp>
        <p:nvSpPr>
          <p:cNvPr id="7" name="6 CuadroTexto"/>
          <p:cNvSpPr txBox="1"/>
          <p:nvPr/>
        </p:nvSpPr>
        <p:spPr>
          <a:xfrm>
            <a:off x="7205269" y="3028310"/>
            <a:ext cx="1832105" cy="369332"/>
          </a:xfrm>
          <a:prstGeom prst="rect">
            <a:avLst/>
          </a:prstGeom>
          <a:noFill/>
        </p:spPr>
        <p:txBody>
          <a:bodyPr wrap="none" rtlCol="0">
            <a:spAutoFit/>
          </a:bodyPr>
          <a:lstStyle/>
          <a:p>
            <a:r>
              <a:rPr lang="es-CO" dirty="0"/>
              <a:t>Continua acotada</a:t>
            </a:r>
          </a:p>
        </p:txBody>
      </p:sp>
      <p:sp>
        <p:nvSpPr>
          <p:cNvPr id="8" name="7 CuadroTexto"/>
          <p:cNvSpPr txBox="1"/>
          <p:nvPr/>
        </p:nvSpPr>
        <p:spPr>
          <a:xfrm>
            <a:off x="7244445" y="3964414"/>
            <a:ext cx="1814215" cy="369332"/>
          </a:xfrm>
          <a:prstGeom prst="rect">
            <a:avLst/>
          </a:prstGeom>
          <a:noFill/>
        </p:spPr>
        <p:txBody>
          <a:bodyPr wrap="none" rtlCol="0">
            <a:spAutoFit/>
          </a:bodyPr>
          <a:lstStyle/>
          <a:p>
            <a:r>
              <a:rPr lang="es-CO" dirty="0"/>
              <a:t>Continua positiva</a:t>
            </a:r>
          </a:p>
        </p:txBody>
      </p:sp>
      <p:sp>
        <p:nvSpPr>
          <p:cNvPr id="9" name="8 CuadroTexto"/>
          <p:cNvSpPr txBox="1"/>
          <p:nvPr/>
        </p:nvSpPr>
        <p:spPr>
          <a:xfrm>
            <a:off x="7194544" y="4828510"/>
            <a:ext cx="1809598" cy="369332"/>
          </a:xfrm>
          <a:prstGeom prst="rect">
            <a:avLst/>
          </a:prstGeom>
          <a:noFill/>
        </p:spPr>
        <p:txBody>
          <a:bodyPr wrap="none" rtlCol="0">
            <a:spAutoFit/>
          </a:bodyPr>
          <a:lstStyle/>
          <a:p>
            <a:r>
              <a:rPr lang="es-CO" dirty="0"/>
              <a:t>Continua infinita</a:t>
            </a:r>
          </a:p>
        </p:txBody>
      </p:sp>
      <p:pic>
        <p:nvPicPr>
          <p:cNvPr id="10" name="6 Imagen">
            <a:extLst>
              <a:ext uri="{FF2B5EF4-FFF2-40B4-BE49-F238E27FC236}">
                <a16:creationId xmlns:a16="http://schemas.microsoft.com/office/drawing/2014/main" xmlns="" id="{EA4CD26D-4814-4959-A50A-B61B5FF795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11" name="Conector recto 10">
            <a:extLst>
              <a:ext uri="{FF2B5EF4-FFF2-40B4-BE49-F238E27FC236}">
                <a16:creationId xmlns:a16="http://schemas.microsoft.com/office/drawing/2014/main" xmlns="" id="{772AEF30-2AA1-4BA7-AC8D-5D084052610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2" name="CuadroTexto 11">
            <a:extLst>
              <a:ext uri="{FF2B5EF4-FFF2-40B4-BE49-F238E27FC236}">
                <a16:creationId xmlns:a16="http://schemas.microsoft.com/office/drawing/2014/main" xmlns="" id="{03D514A7-5E23-459C-8C2B-D39C59A6B60F}"/>
              </a:ext>
            </a:extLst>
          </p:cNvPr>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Tree>
    <p:extLst>
      <p:ext uri="{BB962C8B-B14F-4D97-AF65-F5344CB8AC3E}">
        <p14:creationId xmlns:p14="http://schemas.microsoft.com/office/powerpoint/2010/main" val="277462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F4E36C5B-4B51-42D3-80CD-887B506FFBEC}"/>
              </a:ext>
            </a:extLst>
          </p:cNvPr>
          <p:cNvPicPr>
            <a:picLocks noChangeAspect="1"/>
          </p:cNvPicPr>
          <p:nvPr/>
        </p:nvPicPr>
        <p:blipFill rotWithShape="1">
          <a:blip r:embed="rId3"/>
          <a:srcRect l="50000"/>
          <a:stretch/>
        </p:blipFill>
        <p:spPr>
          <a:xfrm>
            <a:off x="285142" y="1997987"/>
            <a:ext cx="8562294" cy="4824536"/>
          </a:xfrm>
          <a:prstGeom prst="rect">
            <a:avLst/>
          </a:prstGeom>
        </p:spPr>
      </p:pic>
      <p:pic>
        <p:nvPicPr>
          <p:cNvPr id="3"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i="1" dirty="0"/>
          </a:p>
        </p:txBody>
      </p:sp>
      <p:sp>
        <p:nvSpPr>
          <p:cNvPr id="6" name="CuadroTexto 5"/>
          <p:cNvSpPr txBox="1"/>
          <p:nvPr/>
        </p:nvSpPr>
        <p:spPr>
          <a:xfrm>
            <a:off x="-13177" y="4221088"/>
            <a:ext cx="596638" cy="307777"/>
          </a:xfrm>
          <a:prstGeom prst="rect">
            <a:avLst/>
          </a:prstGeom>
          <a:noFill/>
        </p:spPr>
        <p:txBody>
          <a:bodyPr wrap="none" rtlCol="0">
            <a:spAutoFit/>
          </a:bodyPr>
          <a:lstStyle/>
          <a:p>
            <a:r>
              <a:rPr lang="es-CO" sz="1400" dirty="0" smtClean="0"/>
              <a:t>P=0,5</a:t>
            </a:r>
            <a:endParaRPr lang="es-CO" sz="1400" dirty="0"/>
          </a:p>
        </p:txBody>
      </p:sp>
      <p:sp>
        <p:nvSpPr>
          <p:cNvPr id="7" name="CuadroTexto 6"/>
          <p:cNvSpPr txBox="1"/>
          <p:nvPr/>
        </p:nvSpPr>
        <p:spPr>
          <a:xfrm>
            <a:off x="6228184" y="2852936"/>
            <a:ext cx="635110" cy="369332"/>
          </a:xfrm>
          <a:prstGeom prst="rect">
            <a:avLst/>
          </a:prstGeom>
          <a:noFill/>
        </p:spPr>
        <p:txBody>
          <a:bodyPr wrap="none" rtlCol="0">
            <a:spAutoFit/>
          </a:bodyPr>
          <a:lstStyle/>
          <a:p>
            <a:r>
              <a:rPr lang="es-CO" dirty="0" smtClean="0"/>
              <a:t>Y &gt; 0</a:t>
            </a:r>
            <a:endParaRPr lang="es-CO" dirty="0"/>
          </a:p>
        </p:txBody>
      </p:sp>
      <p:sp>
        <p:nvSpPr>
          <p:cNvPr id="8" name="CuadroTexto 7"/>
          <p:cNvSpPr txBox="1"/>
          <p:nvPr/>
        </p:nvSpPr>
        <p:spPr>
          <a:xfrm>
            <a:off x="6228184" y="5454572"/>
            <a:ext cx="635110" cy="369332"/>
          </a:xfrm>
          <a:prstGeom prst="rect">
            <a:avLst/>
          </a:prstGeom>
          <a:noFill/>
        </p:spPr>
        <p:txBody>
          <a:bodyPr wrap="none" rtlCol="0">
            <a:spAutoFit/>
          </a:bodyPr>
          <a:lstStyle/>
          <a:p>
            <a:r>
              <a:rPr lang="es-CO" dirty="0" smtClean="0"/>
              <a:t>Y &lt; 0</a:t>
            </a:r>
            <a:endParaRPr lang="es-CO" dirty="0"/>
          </a:p>
        </p:txBody>
      </p:sp>
      <p:graphicFrame>
        <p:nvGraphicFramePr>
          <p:cNvPr id="9" name="Object 3"/>
          <p:cNvGraphicFramePr>
            <a:graphicFrameLocks noChangeAspect="1"/>
          </p:cNvGraphicFramePr>
          <p:nvPr>
            <p:extLst>
              <p:ext uri="{D42A27DB-BD31-4B8C-83A1-F6EECF244321}">
                <p14:modId xmlns:p14="http://schemas.microsoft.com/office/powerpoint/2010/main" val="2153222159"/>
              </p:ext>
            </p:extLst>
          </p:nvPr>
        </p:nvGraphicFramePr>
        <p:xfrm>
          <a:off x="6012160" y="908720"/>
          <a:ext cx="1990833" cy="746562"/>
        </p:xfrm>
        <a:graphic>
          <a:graphicData uri="http://schemas.openxmlformats.org/presentationml/2006/ole">
            <mc:AlternateContent xmlns:mc="http://schemas.openxmlformats.org/markup-compatibility/2006">
              <mc:Choice xmlns:v="urn:schemas-microsoft-com:vml" Requires="v">
                <p:oleObj spid="_x0000_s4099" name="Equation" r:id="rId5" imgW="1231366" imgH="418918" progId="Equation.3">
                  <p:embed/>
                </p:oleObj>
              </mc:Choice>
              <mc:Fallback>
                <p:oleObj name="Equation" r:id="rId5" imgW="1231366" imgH="4189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2160" y="908720"/>
                        <a:ext cx="1990833" cy="746562"/>
                      </a:xfrm>
                      <a:prstGeom prst="rect">
                        <a:avLst/>
                      </a:prstGeom>
                      <a:noFill/>
                    </p:spPr>
                  </p:pic>
                </p:oleObj>
              </mc:Fallback>
            </mc:AlternateContent>
          </a:graphicData>
        </a:graphic>
      </p:graphicFrame>
      <p:pic>
        <p:nvPicPr>
          <p:cNvPr id="10" name="Imagen 9"/>
          <p:cNvPicPr>
            <a:picLocks noChangeAspect="1"/>
          </p:cNvPicPr>
          <p:nvPr/>
        </p:nvPicPr>
        <p:blipFill rotWithShape="1">
          <a:blip r:embed="rId7"/>
          <a:srcRect l="7380"/>
          <a:stretch/>
        </p:blipFill>
        <p:spPr>
          <a:xfrm>
            <a:off x="1187624" y="864844"/>
            <a:ext cx="2463087" cy="960996"/>
          </a:xfrm>
          <a:prstGeom prst="rect">
            <a:avLst/>
          </a:prstGeom>
        </p:spPr>
      </p:pic>
    </p:spTree>
    <p:extLst>
      <p:ext uri="{BB962C8B-B14F-4D97-AF65-F5344CB8AC3E}">
        <p14:creationId xmlns:p14="http://schemas.microsoft.com/office/powerpoint/2010/main" val="267654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XZQyEE_Bt3wjyRVZ5ECRgQ.png"/>
          <p:cNvPicPr/>
          <p:nvPr/>
        </p:nvPicPr>
        <p:blipFill>
          <a:blip r:embed="rId2">
            <a:extLst>
              <a:ext uri="{28A0092B-C50C-407E-A947-70E740481C1C}">
                <a14:useLocalDpi xmlns:a14="http://schemas.microsoft.com/office/drawing/2010/main" val="0"/>
              </a:ext>
            </a:extLst>
          </a:blip>
          <a:srcRect/>
          <a:stretch>
            <a:fillRect/>
          </a:stretch>
        </p:blipFill>
        <p:spPr bwMode="auto">
          <a:xfrm>
            <a:off x="1690687" y="1152525"/>
            <a:ext cx="5762625" cy="4552950"/>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1511388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Vc64m2-C5cSN1OvUylMqTw.png"/>
          <p:cNvPicPr/>
          <p:nvPr/>
        </p:nvPicPr>
        <p:blipFill>
          <a:blip r:embed="rId2">
            <a:extLst>
              <a:ext uri="{28A0092B-C50C-407E-A947-70E740481C1C}">
                <a14:useLocalDpi xmlns:a14="http://schemas.microsoft.com/office/drawing/2010/main" val="0"/>
              </a:ext>
            </a:extLst>
          </a:blip>
          <a:srcRect/>
          <a:stretch>
            <a:fillRect/>
          </a:stretch>
        </p:blipFill>
        <p:spPr bwMode="auto">
          <a:xfrm>
            <a:off x="1681162" y="1362075"/>
            <a:ext cx="5781675" cy="4133850"/>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1003379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aKlVdIM4iafrjDRCpQ5pkQ.png"/>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390650"/>
            <a:ext cx="5715000" cy="4076700"/>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133117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GJLE_YxjlSA5o_TJ9B_h5A.png"/>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385887"/>
            <a:ext cx="6267450" cy="4086225"/>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348348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3085797" y="4738462"/>
            <a:ext cx="3021263" cy="1605552"/>
          </a:xfrm>
          <a:prstGeom prst="rect">
            <a:avLst/>
          </a:prstGeom>
        </p:spPr>
      </p:pic>
      <p:sp>
        <p:nvSpPr>
          <p:cNvPr id="4" name="1 Título"/>
          <p:cNvSpPr txBox="1">
            <a:spLocks/>
          </p:cNvSpPr>
          <p:nvPr/>
        </p:nvSpPr>
        <p:spPr>
          <a:xfrm>
            <a:off x="0" y="2266637"/>
            <a:ext cx="8964488" cy="96596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4800" b="1" dirty="0"/>
              <a:t>REGRESIÓN LOGÍSTICA</a:t>
            </a:r>
            <a:endParaRPr lang="es-CO" sz="4800" b="1" i="1" dirty="0"/>
          </a:p>
        </p:txBody>
      </p:sp>
    </p:spTree>
    <p:extLst>
      <p:ext uri="{BB962C8B-B14F-4D97-AF65-F5344CB8AC3E}">
        <p14:creationId xmlns:p14="http://schemas.microsoft.com/office/powerpoint/2010/main" val="1917426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KPXQ6VBc1foXXWgkn1q4BA.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38287"/>
            <a:ext cx="7620000" cy="3781425"/>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3618187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https://cdn-images-1.medium.com/max/800/1*FdWxUcsx-sBvAvpn5sTtzg.png"/>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47787"/>
            <a:ext cx="7620000" cy="4162425"/>
          </a:xfrm>
          <a:prstGeom prst="rect">
            <a:avLst/>
          </a:prstGeom>
          <a:noFill/>
          <a:ln>
            <a:noFill/>
          </a:ln>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xmlns="" id="{C25133D4-1943-4E4A-9CD4-C13D76392104}"/>
              </a:ext>
            </a:extLst>
          </p:cNvPr>
          <p:cNvSpPr txBox="1"/>
          <p:nvPr/>
        </p:nvSpPr>
        <p:spPr>
          <a:xfrm>
            <a:off x="99062" y="116632"/>
            <a:ext cx="1507144" cy="523220"/>
          </a:xfrm>
          <a:prstGeom prst="rect">
            <a:avLst/>
          </a:prstGeom>
          <a:noFill/>
        </p:spPr>
        <p:txBody>
          <a:bodyPr wrap="none" rtlCol="0">
            <a:spAutoFit/>
          </a:bodyPr>
          <a:lstStyle/>
          <a:p>
            <a:r>
              <a:rPr lang="es-CO" sz="2800" b="1" dirty="0" smtClean="0"/>
              <a:t>UMBRAL</a:t>
            </a:r>
            <a:endParaRPr lang="es-CO" sz="2800" b="1" dirty="0"/>
          </a:p>
        </p:txBody>
      </p:sp>
    </p:spTree>
    <p:extLst>
      <p:ext uri="{BB962C8B-B14F-4D97-AF65-F5344CB8AC3E}">
        <p14:creationId xmlns:p14="http://schemas.microsoft.com/office/powerpoint/2010/main" val="309366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xmlns="" id="{452A3A9E-108D-4EC0-BD23-D85DA3CAA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2587"/>
            <a:ext cx="911542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C25133D4-1943-4E4A-9CD4-C13D76392104}"/>
              </a:ext>
            </a:extLst>
          </p:cNvPr>
          <p:cNvSpPr txBox="1"/>
          <p:nvPr/>
        </p:nvSpPr>
        <p:spPr>
          <a:xfrm>
            <a:off x="99062" y="116632"/>
            <a:ext cx="3158493" cy="523220"/>
          </a:xfrm>
          <a:prstGeom prst="rect">
            <a:avLst/>
          </a:prstGeom>
          <a:noFill/>
        </p:spPr>
        <p:txBody>
          <a:bodyPr wrap="none" rtlCol="0">
            <a:spAutoFit/>
          </a:bodyPr>
          <a:lstStyle/>
          <a:p>
            <a:r>
              <a:rPr lang="es-CO" sz="2800" b="1" dirty="0" smtClean="0"/>
              <a:t>FUNCIÓN DE COSTO</a:t>
            </a:r>
            <a:endParaRPr lang="es-CO" sz="2800" b="1" dirty="0"/>
          </a:p>
        </p:txBody>
      </p:sp>
    </p:spTree>
    <p:extLst>
      <p:ext uri="{BB962C8B-B14F-4D97-AF65-F5344CB8AC3E}">
        <p14:creationId xmlns:p14="http://schemas.microsoft.com/office/powerpoint/2010/main" val="311531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de cost function logistic regression">
            <a:extLst>
              <a:ext uri="{FF2B5EF4-FFF2-40B4-BE49-F238E27FC236}">
                <a16:creationId xmlns:a16="http://schemas.microsoft.com/office/drawing/2014/main" xmlns="" id="{E542BB3F-AF9C-48FD-87BD-5AD90D134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69456"/>
            <a:ext cx="5445045" cy="43885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de cost function logistic regression">
            <a:extLst>
              <a:ext uri="{FF2B5EF4-FFF2-40B4-BE49-F238E27FC236}">
                <a16:creationId xmlns:a16="http://schemas.microsoft.com/office/drawing/2014/main" xmlns="" id="{1A809DE4-5E2F-40E5-AD30-26D9EDBF3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08" y="836712"/>
            <a:ext cx="7339583" cy="1280523"/>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C25133D4-1943-4E4A-9CD4-C13D76392104}"/>
              </a:ext>
            </a:extLst>
          </p:cNvPr>
          <p:cNvSpPr txBox="1"/>
          <p:nvPr/>
        </p:nvSpPr>
        <p:spPr>
          <a:xfrm>
            <a:off x="99062" y="116632"/>
            <a:ext cx="3158493" cy="523220"/>
          </a:xfrm>
          <a:prstGeom prst="rect">
            <a:avLst/>
          </a:prstGeom>
          <a:noFill/>
        </p:spPr>
        <p:txBody>
          <a:bodyPr wrap="none" rtlCol="0">
            <a:spAutoFit/>
          </a:bodyPr>
          <a:lstStyle/>
          <a:p>
            <a:r>
              <a:rPr lang="es-CO" sz="2800" b="1" dirty="0" smtClean="0"/>
              <a:t>FUNCIÓN DE COSTO</a:t>
            </a:r>
            <a:endParaRPr lang="es-CO" sz="2800" b="1" dirty="0"/>
          </a:p>
        </p:txBody>
      </p:sp>
    </p:spTree>
    <p:extLst>
      <p:ext uri="{BB962C8B-B14F-4D97-AF65-F5344CB8AC3E}">
        <p14:creationId xmlns:p14="http://schemas.microsoft.com/office/powerpoint/2010/main" val="367981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de cost function logistic regression">
            <a:extLst>
              <a:ext uri="{FF2B5EF4-FFF2-40B4-BE49-F238E27FC236}">
                <a16:creationId xmlns:a16="http://schemas.microsoft.com/office/drawing/2014/main" xmlns="" id="{E1617C50-2701-469A-B937-0F88F4F43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966788"/>
            <a:ext cx="7600950" cy="492442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C25133D4-1943-4E4A-9CD4-C13D76392104}"/>
              </a:ext>
            </a:extLst>
          </p:cNvPr>
          <p:cNvSpPr txBox="1"/>
          <p:nvPr/>
        </p:nvSpPr>
        <p:spPr>
          <a:xfrm>
            <a:off x="99062" y="116632"/>
            <a:ext cx="3158493" cy="523220"/>
          </a:xfrm>
          <a:prstGeom prst="rect">
            <a:avLst/>
          </a:prstGeom>
          <a:noFill/>
        </p:spPr>
        <p:txBody>
          <a:bodyPr wrap="none" rtlCol="0">
            <a:spAutoFit/>
          </a:bodyPr>
          <a:lstStyle/>
          <a:p>
            <a:r>
              <a:rPr lang="es-CO" sz="2800" b="1" dirty="0" smtClean="0"/>
              <a:t>FUNCIÓN DE COSTO</a:t>
            </a:r>
            <a:endParaRPr lang="es-CO" sz="2800" b="1" dirty="0"/>
          </a:p>
        </p:txBody>
      </p:sp>
    </p:spTree>
    <p:extLst>
      <p:ext uri="{BB962C8B-B14F-4D97-AF65-F5344CB8AC3E}">
        <p14:creationId xmlns:p14="http://schemas.microsoft.com/office/powerpoint/2010/main" val="234396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C54FB73B-03F6-4AA7-8E86-D3312AAF795A}"/>
              </a:ext>
            </a:extLst>
          </p:cNvPr>
          <p:cNvSpPr/>
          <p:nvPr/>
        </p:nvSpPr>
        <p:spPr>
          <a:xfrm>
            <a:off x="611560" y="751344"/>
            <a:ext cx="7920880" cy="646331"/>
          </a:xfrm>
          <a:prstGeom prst="rect">
            <a:avLst/>
          </a:prstGeom>
        </p:spPr>
        <p:txBody>
          <a:bodyPr wrap="square">
            <a:spAutoFit/>
          </a:bodyPr>
          <a:lstStyle/>
          <a:p>
            <a:pPr algn="ctr"/>
            <a:r>
              <a:rPr lang="en-US" dirty="0">
                <a:solidFill>
                  <a:srgbClr val="000000"/>
                </a:solidFill>
                <a:latin typeface="Inter"/>
              </a:rPr>
              <a:t>Parameter C = 1/λ.</a:t>
            </a:r>
          </a:p>
          <a:p>
            <a:pPr algn="ctr"/>
            <a:endParaRPr lang="en-US" dirty="0">
              <a:solidFill>
                <a:srgbClr val="000000"/>
              </a:solidFill>
              <a:latin typeface="Inter"/>
            </a:endParaRPr>
          </a:p>
        </p:txBody>
      </p:sp>
      <p:pic>
        <p:nvPicPr>
          <p:cNvPr id="3074" name="Picture 2">
            <a:extLst>
              <a:ext uri="{FF2B5EF4-FFF2-40B4-BE49-F238E27FC236}">
                <a16:creationId xmlns:a16="http://schemas.microsoft.com/office/drawing/2014/main" xmlns="" id="{476EA67F-1129-45DE-BBEE-E7B283BE98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00"/>
          <a:stretch/>
        </p:blipFill>
        <p:spPr bwMode="auto">
          <a:xfrm>
            <a:off x="971600" y="1268760"/>
            <a:ext cx="7200800" cy="527914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C25133D4-1943-4E4A-9CD4-C13D76392104}"/>
              </a:ext>
            </a:extLst>
          </p:cNvPr>
          <p:cNvSpPr txBox="1"/>
          <p:nvPr/>
        </p:nvSpPr>
        <p:spPr>
          <a:xfrm>
            <a:off x="99062" y="116632"/>
            <a:ext cx="2986074" cy="523220"/>
          </a:xfrm>
          <a:prstGeom prst="rect">
            <a:avLst/>
          </a:prstGeom>
          <a:noFill/>
        </p:spPr>
        <p:txBody>
          <a:bodyPr wrap="none" rtlCol="0">
            <a:spAutoFit/>
          </a:bodyPr>
          <a:lstStyle/>
          <a:p>
            <a:r>
              <a:rPr lang="es-CO" sz="2800" b="1" dirty="0" smtClean="0"/>
              <a:t>HIPERPARÁMETRO</a:t>
            </a:r>
            <a:endParaRPr lang="es-CO" sz="2800" b="1" dirty="0"/>
          </a:p>
        </p:txBody>
      </p:sp>
    </p:spTree>
    <p:extLst>
      <p:ext uri="{BB962C8B-B14F-4D97-AF65-F5344CB8AC3E}">
        <p14:creationId xmlns:p14="http://schemas.microsoft.com/office/powerpoint/2010/main" val="375298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b="11385"/>
          <a:stretch>
            <a:fillRect/>
          </a:stretch>
        </p:blipFill>
        <p:spPr bwMode="auto">
          <a:xfrm>
            <a:off x="251520" y="3304257"/>
            <a:ext cx="8229600" cy="1371600"/>
          </a:xfrm>
          <a:prstGeom prst="rect">
            <a:avLst/>
          </a:prstGeom>
          <a:noFill/>
          <a:ln w="12700">
            <a:noFill/>
            <a:miter lim="800000"/>
            <a:headEnd type="none" w="sm" len="sm"/>
            <a:tailEnd type="none" w="sm" len="sm"/>
          </a:ln>
        </p:spPr>
      </p:pic>
      <mc:AlternateContent xmlns:mc="http://schemas.openxmlformats.org/markup-compatibility/2006" xmlns:a14="http://schemas.microsoft.com/office/drawing/2010/main">
        <mc:Choice Requires="a14">
          <p:sp>
            <p:nvSpPr>
              <p:cNvPr id="3" name="Rectangle 7"/>
              <p:cNvSpPr>
                <a:spLocks noChangeArrowheads="1"/>
              </p:cNvSpPr>
              <p:nvPr/>
            </p:nvSpPr>
            <p:spPr bwMode="auto">
              <a:xfrm>
                <a:off x="671127" y="5093645"/>
                <a:ext cx="4001416" cy="810543"/>
              </a:xfrm>
              <a:prstGeom prst="rect">
                <a:avLst/>
              </a:prstGeom>
              <a:noFill/>
              <a:ln w="9525">
                <a:noFill/>
                <a:miter lim="800000"/>
                <a:headEnd/>
                <a:tailEnd/>
              </a:ln>
            </p:spPr>
            <p:txBody>
              <a:bodyPr wrap="none">
                <a:spAutoFit/>
              </a:bodyPr>
              <a:lstStyle/>
              <a:p>
                <a:pPr eaLnBrk="0" hangingPunct="0"/>
                <a:r>
                  <a:rPr lang="en-US" dirty="0">
                    <a:solidFill>
                      <a:schemeClr val="tx2"/>
                    </a:solidFill>
                    <a:latin typeface="Times New Roman" pitchFamily="18" charset="0"/>
                  </a:rPr>
                  <a:t>Ln [</a:t>
                </a:r>
                <a14:m>
                  <m:oMath xmlns:m="http://schemas.openxmlformats.org/officeDocument/2006/math">
                    <m:f>
                      <m:fPr>
                        <m:ctrlPr>
                          <a:rPr lang="es-CO" i="1">
                            <a:solidFill>
                              <a:schemeClr val="tx2"/>
                            </a:solidFill>
                            <a:latin typeface="Cambria Math" panose="02040503050406030204" pitchFamily="18" charset="0"/>
                          </a:rPr>
                        </m:ctrlPr>
                      </m:fPr>
                      <m:num>
                        <m:r>
                          <a:rPr lang="es-CO">
                            <a:solidFill>
                              <a:schemeClr val="tx2"/>
                            </a:solidFill>
                            <a:latin typeface="Cambria Math" panose="02040503050406030204" pitchFamily="18" charset="0"/>
                          </a:rPr>
                          <m:t>𝑝</m:t>
                        </m:r>
                        <m:r>
                          <a:rPr lang="es-CO">
                            <a:solidFill>
                              <a:schemeClr val="tx2"/>
                            </a:solidFill>
                            <a:latin typeface="Cambria Math" panose="02040503050406030204" pitchFamily="18" charset="0"/>
                          </a:rPr>
                          <m:t>(</m:t>
                        </m:r>
                        <m:r>
                          <a:rPr lang="es-CO">
                            <a:solidFill>
                              <a:schemeClr val="tx2"/>
                            </a:solidFill>
                            <a:latin typeface="Cambria Math" panose="02040503050406030204" pitchFamily="18" charset="0"/>
                          </a:rPr>
                          <m:t>𝑥</m:t>
                        </m:r>
                        <m:r>
                          <a:rPr lang="es-CO">
                            <a:solidFill>
                              <a:schemeClr val="tx2"/>
                            </a:solidFill>
                            <a:latin typeface="Cambria Math" panose="02040503050406030204" pitchFamily="18" charset="0"/>
                          </a:rPr>
                          <m:t>)</m:t>
                        </m:r>
                      </m:num>
                      <m:den>
                        <m:r>
                          <a:rPr lang="es-CO">
                            <a:solidFill>
                              <a:schemeClr val="tx2"/>
                            </a:solidFill>
                            <a:latin typeface="Cambria Math" panose="02040503050406030204" pitchFamily="18" charset="0"/>
                          </a:rPr>
                          <m:t>1−</m:t>
                        </m:r>
                        <m:r>
                          <a:rPr lang="es-CO">
                            <a:solidFill>
                              <a:schemeClr val="tx2"/>
                            </a:solidFill>
                            <a:latin typeface="Cambria Math" panose="02040503050406030204" pitchFamily="18" charset="0"/>
                          </a:rPr>
                          <m:t>𝑝</m:t>
                        </m:r>
                        <m:r>
                          <a:rPr lang="es-CO">
                            <a:solidFill>
                              <a:schemeClr val="tx2"/>
                            </a:solidFill>
                            <a:latin typeface="Cambria Math" panose="02040503050406030204" pitchFamily="18" charset="0"/>
                          </a:rPr>
                          <m:t>(</m:t>
                        </m:r>
                        <m:r>
                          <a:rPr lang="es-CO">
                            <a:solidFill>
                              <a:schemeClr val="tx2"/>
                            </a:solidFill>
                            <a:latin typeface="Cambria Math" panose="02040503050406030204" pitchFamily="18" charset="0"/>
                          </a:rPr>
                          <m:t>𝑥</m:t>
                        </m:r>
                        <m:r>
                          <a:rPr lang="es-CO">
                            <a:solidFill>
                              <a:schemeClr val="tx2"/>
                            </a:solidFill>
                            <a:latin typeface="Cambria Math" panose="02040503050406030204" pitchFamily="18" charset="0"/>
                          </a:rPr>
                          <m:t>)</m:t>
                        </m:r>
                      </m:den>
                    </m:f>
                  </m:oMath>
                </a14:m>
                <a:r>
                  <a:rPr lang="en-US" dirty="0">
                    <a:solidFill>
                      <a:schemeClr val="tx2"/>
                    </a:solidFill>
                    <a:latin typeface="Times New Roman" pitchFamily="18" charset="0"/>
                  </a:rPr>
                  <a:t>] = </a:t>
                </a:r>
                <a:r>
                  <a:rPr lang="en-US" dirty="0">
                    <a:solidFill>
                      <a:schemeClr val="tx2"/>
                    </a:solidFill>
                    <a:latin typeface="Times New Roman" pitchFamily="18" charset="0"/>
                    <a:sym typeface="Symbol" pitchFamily="18" charset="2"/>
                  </a:rPr>
                  <a:t>0</a:t>
                </a:r>
                <a:r>
                  <a:rPr lang="en-US" dirty="0">
                    <a:solidFill>
                      <a:schemeClr val="tx2"/>
                    </a:solidFill>
                    <a:latin typeface="Times New Roman" pitchFamily="18" charset="0"/>
                  </a:rPr>
                  <a:t> + </a:t>
                </a:r>
                <a:r>
                  <a:rPr lang="en-US" dirty="0">
                    <a:solidFill>
                      <a:schemeClr val="tx2"/>
                    </a:solidFill>
                    <a:latin typeface="Times New Roman" pitchFamily="18" charset="0"/>
                    <a:sym typeface="Symbol" pitchFamily="18" charset="2"/>
                  </a:rPr>
                  <a:t>1</a:t>
                </a:r>
                <a:r>
                  <a:rPr lang="en-US" dirty="0">
                    <a:solidFill>
                      <a:schemeClr val="tx2"/>
                    </a:solidFill>
                    <a:latin typeface="Times New Roman" pitchFamily="18" charset="0"/>
                  </a:rPr>
                  <a:t>X= </a:t>
                </a:r>
                <a:r>
                  <a:rPr lang="en-US" dirty="0">
                    <a:solidFill>
                      <a:schemeClr val="tx2"/>
                    </a:solidFill>
                    <a:latin typeface="Times New Roman" pitchFamily="18" charset="0"/>
                    <a:sym typeface="Symbol" pitchFamily="18" charset="2"/>
                  </a:rPr>
                  <a:t>-2.424</a:t>
                </a:r>
                <a:r>
                  <a:rPr lang="en-US" dirty="0">
                    <a:solidFill>
                      <a:schemeClr val="tx2"/>
                    </a:solidFill>
                    <a:latin typeface="Times New Roman" pitchFamily="18" charset="0"/>
                  </a:rPr>
                  <a:t> -0.46X </a:t>
                </a:r>
                <a:br>
                  <a:rPr lang="en-US" dirty="0">
                    <a:solidFill>
                      <a:schemeClr val="tx2"/>
                    </a:solidFill>
                    <a:latin typeface="Times New Roman" pitchFamily="18" charset="0"/>
                  </a:rPr>
                </a:br>
                <a:endParaRPr lang="en-US" dirty="0">
                  <a:solidFill>
                    <a:schemeClr val="tx2"/>
                  </a:solidFill>
                  <a:latin typeface="Times New Roman" pitchFamily="18" charset="0"/>
                </a:endParaRPr>
              </a:p>
            </p:txBody>
          </p:sp>
        </mc:Choice>
        <mc:Fallback xmlns="">
          <p:sp>
            <p:nvSpPr>
              <p:cNvPr id="3" name="Rectangle 7"/>
              <p:cNvSpPr>
                <a:spLocks noRot="1" noChangeAspect="1" noMove="1" noResize="1" noEditPoints="1" noAdjustHandles="1" noChangeArrowheads="1" noChangeShapeType="1" noTextEdit="1"/>
              </p:cNvSpPr>
              <p:nvPr/>
            </p:nvSpPr>
            <p:spPr bwMode="auto">
              <a:xfrm>
                <a:off x="671127" y="5093645"/>
                <a:ext cx="4001416" cy="810543"/>
              </a:xfrm>
              <a:prstGeom prst="rect">
                <a:avLst/>
              </a:prstGeom>
              <a:blipFill rotWithShape="0">
                <a:blip r:embed="rId3"/>
                <a:stretch>
                  <a:fillRect l="-1220" r="-1220"/>
                </a:stretch>
              </a:blipFill>
              <a:ln w="9525">
                <a:noFill/>
                <a:miter lim="800000"/>
                <a:headEnd/>
                <a:tailEnd/>
              </a:ln>
            </p:spPr>
            <p:txBody>
              <a:bodyPr/>
              <a:lstStyle/>
              <a:p>
                <a:r>
                  <a:rPr lang="es-CO">
                    <a:noFill/>
                  </a:rPr>
                  <a:t> </a:t>
                </a:r>
              </a:p>
            </p:txBody>
          </p:sp>
        </mc:Fallback>
      </mc:AlternateContent>
      <p:sp>
        <p:nvSpPr>
          <p:cNvPr id="4" name="Rectangle 8"/>
          <p:cNvSpPr>
            <a:spLocks noChangeArrowheads="1"/>
          </p:cNvSpPr>
          <p:nvPr/>
        </p:nvSpPr>
        <p:spPr bwMode="auto">
          <a:xfrm>
            <a:off x="5940152" y="5165360"/>
            <a:ext cx="2759089" cy="369332"/>
          </a:xfrm>
          <a:prstGeom prst="rect">
            <a:avLst/>
          </a:prstGeom>
          <a:noFill/>
          <a:ln w="9525">
            <a:noFill/>
            <a:miter lim="800000"/>
            <a:headEnd/>
            <a:tailEnd/>
          </a:ln>
        </p:spPr>
        <p:txBody>
          <a:bodyPr wrap="none">
            <a:spAutoFit/>
          </a:bodyPr>
          <a:lstStyle/>
          <a:p>
            <a:pPr eaLnBrk="0" hangingPunct="0"/>
            <a:r>
              <a:rPr lang="en-US" dirty="0" err="1">
                <a:solidFill>
                  <a:schemeClr val="tx2"/>
                </a:solidFill>
                <a:latin typeface="Times New Roman" pitchFamily="18" charset="0"/>
              </a:rPr>
              <a:t>Cambio</a:t>
            </a:r>
            <a:r>
              <a:rPr lang="en-US" dirty="0">
                <a:solidFill>
                  <a:schemeClr val="tx2"/>
                </a:solidFill>
                <a:latin typeface="Times New Roman" pitchFamily="18" charset="0"/>
              </a:rPr>
              <a:t> en odds </a:t>
            </a:r>
            <a:r>
              <a:rPr lang="en-US" i="1" dirty="0">
                <a:solidFill>
                  <a:schemeClr val="tx2"/>
                </a:solidFill>
                <a:latin typeface="Times New Roman" pitchFamily="18" charset="0"/>
                <a:sym typeface="Symbol" pitchFamily="18" charset="2"/>
              </a:rPr>
              <a:t>= </a:t>
            </a:r>
            <a:r>
              <a:rPr lang="en-US" dirty="0">
                <a:solidFill>
                  <a:schemeClr val="tx2"/>
                </a:solidFill>
                <a:latin typeface="Times New Roman" pitchFamily="18" charset="0"/>
              </a:rPr>
              <a:t>e</a:t>
            </a:r>
            <a:r>
              <a:rPr lang="en-US" i="1" baseline="30000" dirty="0">
                <a:solidFill>
                  <a:schemeClr val="tx2"/>
                </a:solidFill>
                <a:latin typeface="Times New Roman" pitchFamily="18" charset="0"/>
                <a:sym typeface="Symbol" pitchFamily="18" charset="2"/>
              </a:rPr>
              <a:t>-.46 </a:t>
            </a:r>
            <a:r>
              <a:rPr lang="en-US" dirty="0">
                <a:solidFill>
                  <a:schemeClr val="tx2"/>
                </a:solidFill>
                <a:latin typeface="Times New Roman" pitchFamily="18" charset="0"/>
              </a:rPr>
              <a:t>=.63</a:t>
            </a:r>
            <a:endParaRPr lang="en-US" i="1" baseline="30000" dirty="0">
              <a:solidFill>
                <a:schemeClr val="tx2"/>
              </a:solidFill>
              <a:latin typeface="Times New Roman" pitchFamily="18" charset="0"/>
              <a:sym typeface="Symbol" pitchFamily="18" charset="2"/>
            </a:endParaRPr>
          </a:p>
        </p:txBody>
      </p:sp>
      <p:pic>
        <p:nvPicPr>
          <p:cNvPr id="5"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pic>
        <p:nvPicPr>
          <p:cNvPr id="8" name="Picture 5"/>
          <p:cNvPicPr>
            <a:picLocks noChangeAspect="1" noChangeArrowheads="1"/>
          </p:cNvPicPr>
          <p:nvPr/>
        </p:nvPicPr>
        <p:blipFill>
          <a:blip r:embed="rId5" cstate="print"/>
          <a:srcRect/>
          <a:stretch>
            <a:fillRect/>
          </a:stretch>
        </p:blipFill>
        <p:spPr bwMode="auto">
          <a:xfrm>
            <a:off x="1061297" y="979113"/>
            <a:ext cx="6477000" cy="2155825"/>
          </a:xfrm>
          <a:prstGeom prst="rect">
            <a:avLst/>
          </a:prstGeom>
          <a:noFill/>
          <a:ln w="12700">
            <a:noFill/>
            <a:miter lim="800000"/>
            <a:headEnd type="none" w="sm" len="sm"/>
            <a:tailEnd type="none" w="sm" len="sm"/>
          </a:ln>
        </p:spPr>
      </p:pic>
      <p:sp>
        <p:nvSpPr>
          <p:cNvPr id="9" name="Elipse 8"/>
          <p:cNvSpPr/>
          <p:nvPr/>
        </p:nvSpPr>
        <p:spPr>
          <a:xfrm>
            <a:off x="6302951" y="4077072"/>
            <a:ext cx="50129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p:cNvSpPr/>
          <p:nvPr/>
        </p:nvSpPr>
        <p:spPr>
          <a:xfrm>
            <a:off x="2050884" y="4275095"/>
            <a:ext cx="576899"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de flecha 14"/>
          <p:cNvCxnSpPr>
            <a:stCxn id="12" idx="4"/>
          </p:cNvCxnSpPr>
          <p:nvPr/>
        </p:nvCxnSpPr>
        <p:spPr>
          <a:xfrm flipH="1">
            <a:off x="2301534" y="4563127"/>
            <a:ext cx="37800" cy="602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Elipse 15"/>
          <p:cNvSpPr/>
          <p:nvPr/>
        </p:nvSpPr>
        <p:spPr>
          <a:xfrm>
            <a:off x="2094936" y="4071580"/>
            <a:ext cx="576899" cy="2880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8" name="Conector recto de flecha 17"/>
          <p:cNvCxnSpPr>
            <a:stCxn id="16" idx="6"/>
          </p:cNvCxnSpPr>
          <p:nvPr/>
        </p:nvCxnSpPr>
        <p:spPr>
          <a:xfrm>
            <a:off x="2671835" y="4215596"/>
            <a:ext cx="44052" cy="101331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CuadroTexto 18"/>
              <p:cNvSpPr txBox="1"/>
              <p:nvPr/>
            </p:nvSpPr>
            <p:spPr>
              <a:xfrm>
                <a:off x="1018524" y="5711277"/>
                <a:ext cx="2729722" cy="529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d>
                        <m:dPr>
                          <m:ctrlPr>
                            <a:rPr lang="es-CO" b="0" i="1" smtClean="0">
                              <a:latin typeface="Cambria Math" panose="02040503050406030204" pitchFamily="18" charset="0"/>
                            </a:rPr>
                          </m:ctrlPr>
                        </m:dPr>
                        <m:e>
                          <m:r>
                            <a:rPr lang="es-CO" b="0" i="1" smtClean="0">
                              <a:latin typeface="Cambria Math" panose="02040503050406030204" pitchFamily="18" charset="0"/>
                            </a:rPr>
                            <m:t>𝑥</m:t>
                          </m:r>
                        </m:e>
                      </m:d>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1</m:t>
                          </m:r>
                        </m:num>
                        <m:den>
                          <m:r>
                            <a:rPr lang="es-CO" b="0" i="1" smtClean="0">
                              <a:latin typeface="Cambria Math" panose="02040503050406030204" pitchFamily="18" charset="0"/>
                            </a:rPr>
                            <m:t>1+</m:t>
                          </m:r>
                          <m:sSup>
                            <m:sSupPr>
                              <m:ctrlPr>
                                <a:rPr lang="es-CO" b="0" i="1" smtClean="0">
                                  <a:latin typeface="Cambria Math" panose="02040503050406030204" pitchFamily="18" charset="0"/>
                                </a:rPr>
                              </m:ctrlPr>
                            </m:sSupPr>
                            <m:e>
                              <m:r>
                                <a:rPr lang="es-CO" b="0" i="1" smtClean="0">
                                  <a:latin typeface="Cambria Math" panose="02040503050406030204" pitchFamily="18" charset="0"/>
                                </a:rPr>
                                <m:t>𝑒</m:t>
                              </m:r>
                            </m:e>
                            <m:sup>
                              <m:r>
                                <a:rPr lang="es-CO" b="0" i="1" smtClean="0">
                                  <a:latin typeface="Cambria Math" panose="02040503050406030204" pitchFamily="18" charset="0"/>
                                </a:rPr>
                                <m:t>−(−2,424−0,46</m:t>
                              </m:r>
                              <m:r>
                                <a:rPr lang="es-CO" b="0" i="1" smtClean="0">
                                  <a:latin typeface="Cambria Math" panose="02040503050406030204" pitchFamily="18" charset="0"/>
                                </a:rPr>
                                <m:t>𝑥</m:t>
                              </m:r>
                              <m:r>
                                <a:rPr lang="es-CO" b="0" i="1" smtClean="0">
                                  <a:latin typeface="Cambria Math" panose="02040503050406030204" pitchFamily="18" charset="0"/>
                                </a:rPr>
                                <m:t>)</m:t>
                              </m:r>
                            </m:sup>
                          </m:sSup>
                        </m:den>
                      </m:f>
                    </m:oMath>
                  </m:oMathPara>
                </a14:m>
                <a:endParaRPr lang="es-CO"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1018524" y="5711277"/>
                <a:ext cx="2729722" cy="529697"/>
              </a:xfrm>
              <a:prstGeom prst="rect">
                <a:avLst/>
              </a:prstGeom>
              <a:blipFill rotWithShape="0">
                <a:blip r:embed="rId6"/>
                <a:stretch>
                  <a:fillRect/>
                </a:stretch>
              </a:blipFill>
            </p:spPr>
            <p:txBody>
              <a:bodyPr/>
              <a:lstStyle/>
              <a:p>
                <a:r>
                  <a:rPr lang="es-CO">
                    <a:noFill/>
                  </a:rPr>
                  <a:t> </a:t>
                </a:r>
              </a:p>
            </p:txBody>
          </p:sp>
        </mc:Fallback>
      </mc:AlternateContent>
      <p:cxnSp>
        <p:nvCxnSpPr>
          <p:cNvPr id="17" name="Conector recto de flecha 16"/>
          <p:cNvCxnSpPr>
            <a:stCxn id="9" idx="6"/>
          </p:cNvCxnSpPr>
          <p:nvPr/>
        </p:nvCxnSpPr>
        <p:spPr>
          <a:xfrm>
            <a:off x="6804249" y="4221088"/>
            <a:ext cx="1676871" cy="8725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Conector recto de flecha 20"/>
          <p:cNvCxnSpPr/>
          <p:nvPr/>
        </p:nvCxnSpPr>
        <p:spPr>
          <a:xfrm>
            <a:off x="2693861" y="4215596"/>
            <a:ext cx="5334523" cy="10133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3" name="Conector recto de flecha 22"/>
          <p:cNvCxnSpPr/>
          <p:nvPr/>
        </p:nvCxnSpPr>
        <p:spPr>
          <a:xfrm flipH="1">
            <a:off x="3748246" y="5498916"/>
            <a:ext cx="618074" cy="641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5361122" y="5904188"/>
            <a:ext cx="3672408" cy="954107"/>
          </a:xfrm>
          <a:prstGeom prst="rect">
            <a:avLst/>
          </a:prstGeom>
          <a:noFill/>
        </p:spPr>
        <p:txBody>
          <a:bodyPr wrap="square" rtlCol="0">
            <a:spAutoFit/>
          </a:bodyPr>
          <a:lstStyle/>
          <a:p>
            <a:pPr algn="just"/>
            <a:r>
              <a:rPr lang="es-CO" sz="1400" dirty="0"/>
              <a:t>Cambio en los </a:t>
            </a:r>
            <a:r>
              <a:rPr lang="es-CO" sz="1400" dirty="0" err="1"/>
              <a:t>Odds</a:t>
            </a:r>
            <a:r>
              <a:rPr lang="es-CO" sz="1400" dirty="0"/>
              <a:t>: que en una ladera con pendiente  &gt; 20 ocurra un </a:t>
            </a:r>
            <a:r>
              <a:rPr lang="es-CO" sz="1400" dirty="0" err="1"/>
              <a:t>MenM</a:t>
            </a:r>
            <a:r>
              <a:rPr lang="es-CO" sz="1400" dirty="0"/>
              <a:t> es 0.63 comparado con otras laderas. Es decir es menos probable.</a:t>
            </a:r>
            <a:endParaRPr lang="en-US" sz="1400" dirty="0">
              <a:solidFill>
                <a:schemeClr val="tx2"/>
              </a:solidFill>
            </a:endParaRPr>
          </a:p>
        </p:txBody>
      </p:sp>
      <p:sp>
        <p:nvSpPr>
          <p:cNvPr id="27" name="CuadroTexto 26"/>
          <p:cNvSpPr txBox="1"/>
          <p:nvPr/>
        </p:nvSpPr>
        <p:spPr>
          <a:xfrm>
            <a:off x="178413" y="6417683"/>
            <a:ext cx="4685308" cy="307777"/>
          </a:xfrm>
          <a:prstGeom prst="rect">
            <a:avLst/>
          </a:prstGeom>
          <a:noFill/>
        </p:spPr>
        <p:txBody>
          <a:bodyPr wrap="square" rtlCol="0">
            <a:spAutoFit/>
          </a:bodyPr>
          <a:lstStyle/>
          <a:p>
            <a:r>
              <a:rPr lang="es-CO" sz="1400" dirty="0"/>
              <a:t>Cual es la probabilidad de un </a:t>
            </a:r>
            <a:r>
              <a:rPr lang="es-CO" sz="1400" dirty="0" err="1"/>
              <a:t>MenM</a:t>
            </a:r>
            <a:r>
              <a:rPr lang="es-CO" sz="1400" dirty="0"/>
              <a:t> con o sin pendiente &gt;20?</a:t>
            </a:r>
          </a:p>
        </p:txBody>
      </p:sp>
      <p:sp>
        <p:nvSpPr>
          <p:cNvPr id="10" name="CuadroTexto 9"/>
          <p:cNvSpPr txBox="1"/>
          <p:nvPr/>
        </p:nvSpPr>
        <p:spPr>
          <a:xfrm>
            <a:off x="1172122" y="2235081"/>
            <a:ext cx="1743693" cy="276999"/>
          </a:xfrm>
          <a:prstGeom prst="rect">
            <a:avLst/>
          </a:prstGeom>
          <a:solidFill>
            <a:schemeClr val="bg1"/>
          </a:solidFill>
          <a:ln w="28575">
            <a:noFill/>
          </a:ln>
        </p:spPr>
        <p:txBody>
          <a:bodyPr wrap="square" rtlCol="0">
            <a:spAutoFit/>
          </a:bodyPr>
          <a:lstStyle/>
          <a:p>
            <a:pPr algn="ctr"/>
            <a:r>
              <a:rPr lang="es-CO" sz="1200" dirty="0"/>
              <a:t>   No </a:t>
            </a:r>
            <a:r>
              <a:rPr lang="es-CO" sz="1200" dirty="0" err="1"/>
              <a:t>MenM</a:t>
            </a:r>
            <a:r>
              <a:rPr lang="es-CO" sz="1200" dirty="0"/>
              <a:t>       </a:t>
            </a:r>
          </a:p>
        </p:txBody>
      </p:sp>
      <p:sp>
        <p:nvSpPr>
          <p:cNvPr id="22" name="CuadroTexto 21"/>
          <p:cNvSpPr txBox="1"/>
          <p:nvPr/>
        </p:nvSpPr>
        <p:spPr>
          <a:xfrm>
            <a:off x="1347735" y="2474208"/>
            <a:ext cx="1368152" cy="276999"/>
          </a:xfrm>
          <a:prstGeom prst="rect">
            <a:avLst/>
          </a:prstGeom>
          <a:solidFill>
            <a:schemeClr val="bg1"/>
          </a:solidFill>
          <a:ln w="28575">
            <a:noFill/>
          </a:ln>
        </p:spPr>
        <p:txBody>
          <a:bodyPr wrap="square" rtlCol="0">
            <a:spAutoFit/>
          </a:bodyPr>
          <a:lstStyle/>
          <a:p>
            <a:pPr algn="ctr"/>
            <a:r>
              <a:rPr lang="es-CO" sz="1200" dirty="0"/>
              <a:t>   </a:t>
            </a:r>
            <a:r>
              <a:rPr lang="es-CO" sz="1200" dirty="0" err="1"/>
              <a:t>MenM</a:t>
            </a:r>
            <a:r>
              <a:rPr lang="es-CO" sz="1200" dirty="0"/>
              <a:t>       </a:t>
            </a:r>
          </a:p>
        </p:txBody>
      </p:sp>
      <p:sp>
        <p:nvSpPr>
          <p:cNvPr id="25" name="CuadroTexto 24"/>
          <p:cNvSpPr txBox="1"/>
          <p:nvPr/>
        </p:nvSpPr>
        <p:spPr>
          <a:xfrm>
            <a:off x="3718367" y="1919395"/>
            <a:ext cx="1216432" cy="276999"/>
          </a:xfrm>
          <a:prstGeom prst="rect">
            <a:avLst/>
          </a:prstGeom>
          <a:solidFill>
            <a:schemeClr val="bg1"/>
          </a:solidFill>
          <a:ln w="28575">
            <a:noFill/>
          </a:ln>
        </p:spPr>
        <p:txBody>
          <a:bodyPr wrap="square" rtlCol="0">
            <a:spAutoFit/>
          </a:bodyPr>
          <a:lstStyle/>
          <a:p>
            <a:pPr algn="ctr"/>
            <a:r>
              <a:rPr lang="es-CO" sz="1200" dirty="0"/>
              <a:t> Pendiente &lt; 20      </a:t>
            </a:r>
          </a:p>
        </p:txBody>
      </p:sp>
      <p:sp>
        <p:nvSpPr>
          <p:cNvPr id="26" name="CuadroTexto 25"/>
          <p:cNvSpPr txBox="1"/>
          <p:nvPr/>
        </p:nvSpPr>
        <p:spPr>
          <a:xfrm>
            <a:off x="5148064" y="1919395"/>
            <a:ext cx="1227549" cy="276999"/>
          </a:xfrm>
          <a:prstGeom prst="rect">
            <a:avLst/>
          </a:prstGeom>
          <a:solidFill>
            <a:schemeClr val="bg1"/>
          </a:solidFill>
          <a:ln w="28575">
            <a:noFill/>
          </a:ln>
        </p:spPr>
        <p:txBody>
          <a:bodyPr wrap="square" rtlCol="0">
            <a:spAutoFit/>
          </a:bodyPr>
          <a:lstStyle/>
          <a:p>
            <a:pPr algn="ctr"/>
            <a:r>
              <a:rPr lang="es-CO" sz="1200" dirty="0"/>
              <a:t> Pendiente &gt; 20      </a:t>
            </a:r>
          </a:p>
        </p:txBody>
      </p:sp>
      <p:sp>
        <p:nvSpPr>
          <p:cNvPr id="11" name="CuadroTexto 10"/>
          <p:cNvSpPr txBox="1"/>
          <p:nvPr/>
        </p:nvSpPr>
        <p:spPr>
          <a:xfrm>
            <a:off x="971601" y="4087516"/>
            <a:ext cx="864096" cy="276999"/>
          </a:xfrm>
          <a:prstGeom prst="rect">
            <a:avLst/>
          </a:prstGeom>
          <a:solidFill>
            <a:schemeClr val="bg1"/>
          </a:solidFill>
        </p:spPr>
        <p:txBody>
          <a:bodyPr wrap="square" rtlCol="0">
            <a:spAutoFit/>
          </a:bodyPr>
          <a:lstStyle/>
          <a:p>
            <a:r>
              <a:rPr lang="es-CO" sz="1200" dirty="0"/>
              <a:t>Pendiente</a:t>
            </a:r>
          </a:p>
        </p:txBody>
      </p:sp>
      <p:sp>
        <p:nvSpPr>
          <p:cNvPr id="13" name="CuadroTexto 12"/>
          <p:cNvSpPr txBox="1"/>
          <p:nvPr/>
        </p:nvSpPr>
        <p:spPr>
          <a:xfrm>
            <a:off x="3718367" y="1597524"/>
            <a:ext cx="2725840" cy="307777"/>
          </a:xfrm>
          <a:prstGeom prst="rect">
            <a:avLst/>
          </a:prstGeom>
          <a:solidFill>
            <a:schemeClr val="bg1"/>
          </a:solidFill>
          <a:ln w="28575">
            <a:solidFill>
              <a:schemeClr val="tx1"/>
            </a:solidFill>
          </a:ln>
        </p:spPr>
        <p:txBody>
          <a:bodyPr wrap="square" rtlCol="0">
            <a:spAutoFit/>
          </a:bodyPr>
          <a:lstStyle/>
          <a:p>
            <a:r>
              <a:rPr lang="es-CO" sz="1400" dirty="0"/>
              <a:t>                      Pendiente</a:t>
            </a:r>
          </a:p>
        </p:txBody>
      </p:sp>
      <p:sp>
        <p:nvSpPr>
          <p:cNvPr id="28" name="CuadroTexto 27">
            <a:extLst>
              <a:ext uri="{FF2B5EF4-FFF2-40B4-BE49-F238E27FC236}">
                <a16:creationId xmlns:a16="http://schemas.microsoft.com/office/drawing/2014/main" xmlns="" id="{2F5CE8D2-61D9-43C4-8D0F-A70254260B21}"/>
              </a:ext>
            </a:extLst>
          </p:cNvPr>
          <p:cNvSpPr txBox="1"/>
          <p:nvPr/>
        </p:nvSpPr>
        <p:spPr>
          <a:xfrm>
            <a:off x="99062" y="116632"/>
            <a:ext cx="2769925" cy="523220"/>
          </a:xfrm>
          <a:prstGeom prst="rect">
            <a:avLst/>
          </a:prstGeom>
          <a:noFill/>
        </p:spPr>
        <p:txBody>
          <a:bodyPr wrap="none" rtlCol="0">
            <a:spAutoFit/>
          </a:bodyPr>
          <a:lstStyle/>
          <a:p>
            <a:r>
              <a:rPr lang="es-CO" sz="2800" b="1" dirty="0" smtClean="0"/>
              <a:t>INTERPRETACIÓN</a:t>
            </a:r>
            <a:endParaRPr lang="es-CO" sz="2800" b="1" dirty="0"/>
          </a:p>
        </p:txBody>
      </p:sp>
    </p:spTree>
    <p:extLst>
      <p:ext uri="{BB962C8B-B14F-4D97-AF65-F5344CB8AC3E}">
        <p14:creationId xmlns:p14="http://schemas.microsoft.com/office/powerpoint/2010/main" val="1435080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cstate="print"/>
          <a:srcRect/>
          <a:stretch>
            <a:fillRect/>
          </a:stretch>
        </p:blipFill>
        <p:spPr bwMode="auto">
          <a:xfrm>
            <a:off x="1043608" y="620688"/>
            <a:ext cx="6477000" cy="2155825"/>
          </a:xfrm>
          <a:prstGeom prst="rect">
            <a:avLst/>
          </a:prstGeom>
          <a:noFill/>
          <a:ln w="12700">
            <a:noFill/>
            <a:miter lim="800000"/>
            <a:headEnd type="none" w="sm" len="sm"/>
            <a:tailEnd type="none" w="sm" len="sm"/>
          </a:ln>
        </p:spPr>
      </p:pic>
      <mc:AlternateContent xmlns:mc="http://schemas.openxmlformats.org/markup-compatibility/2006" xmlns:a14="http://schemas.microsoft.com/office/drawing/2010/main">
        <mc:Choice Requires="a14">
          <p:sp>
            <p:nvSpPr>
              <p:cNvPr id="3" name="CuadroTexto 2"/>
              <p:cNvSpPr txBox="1"/>
              <p:nvPr/>
            </p:nvSpPr>
            <p:spPr>
              <a:xfrm>
                <a:off x="196940" y="3554055"/>
                <a:ext cx="6399701"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𝑂𝑑𝑑𝑠</m:t>
                      </m:r>
                      <m:r>
                        <a:rPr lang="es-CO" b="0" i="1" smtClean="0">
                          <a:latin typeface="Cambria Math" panose="02040503050406030204" pitchFamily="18" charset="0"/>
                        </a:rPr>
                        <m:t> </m:t>
                      </m:r>
                      <m:r>
                        <a:rPr lang="es-CO" b="0" i="1" smtClean="0">
                          <a:latin typeface="Cambria Math" panose="02040503050406030204" pitchFamily="18" charset="0"/>
                        </a:rPr>
                        <m:t>𝑒𝑛</m:t>
                      </m:r>
                      <m:r>
                        <a:rPr lang="es-CO" b="0" i="1" smtClean="0">
                          <a:latin typeface="Cambria Math" panose="02040503050406030204" pitchFamily="18" charset="0"/>
                        </a:rPr>
                        <m:t> </m:t>
                      </m:r>
                      <m:r>
                        <a:rPr lang="es-CO" b="0" i="1" smtClean="0">
                          <a:latin typeface="Cambria Math" panose="02040503050406030204" pitchFamily="18" charset="0"/>
                        </a:rPr>
                        <m:t>𝑀𝑒𝑛𝑀</m:t>
                      </m:r>
                      <m:r>
                        <a:rPr lang="es-CO" b="0" i="1" smtClean="0">
                          <a:latin typeface="Cambria Math" panose="02040503050406030204" pitchFamily="18" charset="0"/>
                        </a:rPr>
                        <m:t> </m:t>
                      </m:r>
                      <m:r>
                        <a:rPr lang="es-CO" b="0" i="1" smtClean="0">
                          <a:latin typeface="Cambria Math" panose="02040503050406030204" pitchFamily="18" charset="0"/>
                        </a:rPr>
                        <m:t>𝑐𝑜𝑛</m:t>
                      </m:r>
                      <m:r>
                        <a:rPr lang="es-CO" b="0" i="1" smtClean="0">
                          <a:latin typeface="Cambria Math" panose="02040503050406030204" pitchFamily="18" charset="0"/>
                        </a:rPr>
                        <m:t> </m:t>
                      </m:r>
                      <m:r>
                        <a:rPr lang="es-CO" b="0" i="1" smtClean="0">
                          <a:latin typeface="Cambria Math" panose="02040503050406030204" pitchFamily="18" charset="0"/>
                        </a:rPr>
                        <m:t>𝑝𝑒𝑛𝑑𝑖𝑒𝑛𝑡𝑒</m:t>
                      </m:r>
                      <m:r>
                        <a:rPr lang="es-CO" b="0" i="1" smtClean="0">
                          <a:latin typeface="Cambria Math" panose="02040503050406030204" pitchFamily="18" charset="0"/>
                        </a:rPr>
                        <m:t>&gt;20=</m:t>
                      </m:r>
                      <m:f>
                        <m:fPr>
                          <m:ctrlPr>
                            <a:rPr lang="es-CO" b="0" i="1" smtClean="0">
                              <a:latin typeface="Cambria Math" panose="02040503050406030204" pitchFamily="18" charset="0"/>
                            </a:rPr>
                          </m:ctrlPr>
                        </m:fPr>
                        <m:num>
                          <m:f>
                            <m:fPr>
                              <m:type m:val="lin"/>
                              <m:ctrlPr>
                                <a:rPr lang="es-CO" b="0" i="1" smtClean="0">
                                  <a:latin typeface="Cambria Math" panose="02040503050406030204" pitchFamily="18" charset="0"/>
                                </a:rPr>
                              </m:ctrlPr>
                            </m:fPr>
                            <m:num>
                              <m:r>
                                <a:rPr lang="es-CO" b="0" i="1" smtClean="0">
                                  <a:latin typeface="Cambria Math" panose="02040503050406030204" pitchFamily="18" charset="0"/>
                                </a:rPr>
                                <m:t>33</m:t>
                              </m:r>
                            </m:num>
                            <m:den>
                              <m:r>
                                <a:rPr lang="es-CO" b="0" i="1" smtClean="0">
                                  <a:latin typeface="Cambria Math" panose="02040503050406030204" pitchFamily="18" charset="0"/>
                                </a:rPr>
                                <m:t>623</m:t>
                              </m:r>
                            </m:den>
                          </m:f>
                        </m:num>
                        <m:den>
                          <m:f>
                            <m:fPr>
                              <m:type m:val="lin"/>
                              <m:ctrlPr>
                                <a:rPr lang="es-CO" b="0" i="1" smtClean="0">
                                  <a:latin typeface="Cambria Math" panose="02040503050406030204" pitchFamily="18" charset="0"/>
                                </a:rPr>
                              </m:ctrlPr>
                            </m:fPr>
                            <m:num>
                              <m:r>
                                <a:rPr lang="es-CO" b="0" i="1" smtClean="0">
                                  <a:latin typeface="Cambria Math" panose="02040503050406030204" pitchFamily="18" charset="0"/>
                                </a:rPr>
                                <m:t>590</m:t>
                              </m:r>
                            </m:num>
                            <m:den>
                              <m:r>
                                <a:rPr lang="es-CO" b="0" i="1" smtClean="0">
                                  <a:latin typeface="Cambria Math" panose="02040503050406030204" pitchFamily="18" charset="0"/>
                                </a:rPr>
                                <m:t>623</m:t>
                              </m:r>
                            </m:den>
                          </m:f>
                        </m:den>
                      </m:f>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33</m:t>
                          </m:r>
                        </m:num>
                        <m:den>
                          <m:r>
                            <a:rPr lang="es-CO" b="0" i="1" smtClean="0">
                              <a:latin typeface="Cambria Math" panose="02040503050406030204" pitchFamily="18" charset="0"/>
                            </a:rPr>
                            <m:t>590</m:t>
                          </m:r>
                        </m:den>
                      </m:f>
                      <m:r>
                        <a:rPr lang="es-CO" b="0" i="1" smtClean="0">
                          <a:latin typeface="Cambria Math" panose="02040503050406030204" pitchFamily="18" charset="0"/>
                        </a:rPr>
                        <m:t>=0,056</m:t>
                      </m:r>
                    </m:oMath>
                  </m:oMathPara>
                </a14:m>
                <a:endParaRPr lang="es-CO" dirty="0"/>
              </a:p>
            </p:txBody>
          </p:sp>
        </mc:Choice>
        <mc:Fallback xmlns="">
          <p:sp>
            <p:nvSpPr>
              <p:cNvPr id="3" name="CuadroTexto 2"/>
              <p:cNvSpPr txBox="1">
                <a:spLocks noRot="1" noChangeAspect="1" noMove="1" noResize="1" noEditPoints="1" noAdjustHandles="1" noChangeArrowheads="1" noChangeShapeType="1" noTextEdit="1"/>
              </p:cNvSpPr>
              <p:nvPr/>
            </p:nvSpPr>
            <p:spPr>
              <a:xfrm>
                <a:off x="196940" y="3554055"/>
                <a:ext cx="6399701" cy="572657"/>
              </a:xfrm>
              <a:prstGeom prst="rect">
                <a:avLst/>
              </a:prstGeom>
              <a:blipFill rotWithShape="0">
                <a:blip r:embed="rId3"/>
                <a:stretch>
                  <a:fillRect/>
                </a:stretch>
              </a:blipFill>
            </p:spPr>
            <p:txBody>
              <a:bodyPr/>
              <a:lstStyle/>
              <a:p>
                <a:r>
                  <a:rPr lang="es-CO">
                    <a:noFill/>
                  </a:rPr>
                  <a:t> </a:t>
                </a:r>
              </a:p>
            </p:txBody>
          </p:sp>
        </mc:Fallback>
      </mc:AlternateContent>
      <p:sp>
        <p:nvSpPr>
          <p:cNvPr id="6" name="CuadroTexto 5"/>
          <p:cNvSpPr txBox="1"/>
          <p:nvPr/>
        </p:nvSpPr>
        <p:spPr>
          <a:xfrm>
            <a:off x="6516216" y="2924944"/>
            <a:ext cx="466794" cy="369332"/>
          </a:xfrm>
          <a:prstGeom prst="rect">
            <a:avLst/>
          </a:prstGeom>
          <a:noFill/>
        </p:spPr>
        <p:txBody>
          <a:bodyPr wrap="none" rtlCol="0">
            <a:spAutoFit/>
          </a:bodyPr>
          <a:lstStyle/>
          <a:p>
            <a:r>
              <a:rPr lang="es-CO" dirty="0"/>
              <a:t>5%</a:t>
            </a:r>
          </a:p>
        </p:txBody>
      </p:sp>
      <p:cxnSp>
        <p:nvCxnSpPr>
          <p:cNvPr id="8" name="Conector recto de flecha 7"/>
          <p:cNvCxnSpPr>
            <a:endCxn id="6" idx="0"/>
          </p:cNvCxnSpPr>
          <p:nvPr/>
        </p:nvCxnSpPr>
        <p:spPr>
          <a:xfrm>
            <a:off x="6300192" y="2360380"/>
            <a:ext cx="449421" cy="564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CuadroTexto 8"/>
          <p:cNvSpPr txBox="1"/>
          <p:nvPr/>
        </p:nvSpPr>
        <p:spPr>
          <a:xfrm>
            <a:off x="5295800" y="2924944"/>
            <a:ext cx="583814" cy="369332"/>
          </a:xfrm>
          <a:prstGeom prst="rect">
            <a:avLst/>
          </a:prstGeom>
          <a:noFill/>
        </p:spPr>
        <p:txBody>
          <a:bodyPr wrap="none" rtlCol="0">
            <a:spAutoFit/>
          </a:bodyPr>
          <a:lstStyle/>
          <a:p>
            <a:r>
              <a:rPr lang="es-CO" dirty="0"/>
              <a:t>95%</a:t>
            </a:r>
          </a:p>
        </p:txBody>
      </p:sp>
      <p:cxnSp>
        <p:nvCxnSpPr>
          <p:cNvPr id="10" name="Conector recto de flecha 9"/>
          <p:cNvCxnSpPr>
            <a:endCxn id="9" idx="0"/>
          </p:cNvCxnSpPr>
          <p:nvPr/>
        </p:nvCxnSpPr>
        <p:spPr>
          <a:xfrm flipH="1">
            <a:off x="5587707" y="2060848"/>
            <a:ext cx="388055" cy="8640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ector recto de flecha 12"/>
          <p:cNvCxnSpPr/>
          <p:nvPr/>
        </p:nvCxnSpPr>
        <p:spPr>
          <a:xfrm flipH="1">
            <a:off x="4282108" y="2076085"/>
            <a:ext cx="275491" cy="924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ector recto de flecha 13"/>
          <p:cNvCxnSpPr/>
          <p:nvPr/>
        </p:nvCxnSpPr>
        <p:spPr>
          <a:xfrm>
            <a:off x="4873395" y="2360380"/>
            <a:ext cx="203113" cy="640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CuadroTexto 16"/>
          <p:cNvSpPr txBox="1"/>
          <p:nvPr/>
        </p:nvSpPr>
        <p:spPr>
          <a:xfrm>
            <a:off x="4070289" y="2924944"/>
            <a:ext cx="583814" cy="369332"/>
          </a:xfrm>
          <a:prstGeom prst="rect">
            <a:avLst/>
          </a:prstGeom>
          <a:noFill/>
        </p:spPr>
        <p:txBody>
          <a:bodyPr wrap="none" rtlCol="0">
            <a:spAutoFit/>
          </a:bodyPr>
          <a:lstStyle/>
          <a:p>
            <a:r>
              <a:rPr lang="es-CO" dirty="0"/>
              <a:t>92%</a:t>
            </a:r>
          </a:p>
        </p:txBody>
      </p:sp>
      <p:sp>
        <p:nvSpPr>
          <p:cNvPr id="18" name="CuadroTexto 17"/>
          <p:cNvSpPr txBox="1"/>
          <p:nvPr/>
        </p:nvSpPr>
        <p:spPr>
          <a:xfrm>
            <a:off x="4780746" y="2925719"/>
            <a:ext cx="466794" cy="369332"/>
          </a:xfrm>
          <a:prstGeom prst="rect">
            <a:avLst/>
          </a:prstGeom>
          <a:noFill/>
        </p:spPr>
        <p:txBody>
          <a:bodyPr wrap="none" rtlCol="0">
            <a:spAutoFit/>
          </a:bodyPr>
          <a:lstStyle/>
          <a:p>
            <a:r>
              <a:rPr lang="es-CO" dirty="0"/>
              <a:t>8%</a:t>
            </a:r>
          </a:p>
        </p:txBody>
      </p:sp>
      <mc:AlternateContent xmlns:mc="http://schemas.openxmlformats.org/markup-compatibility/2006" xmlns:a14="http://schemas.microsoft.com/office/drawing/2010/main">
        <mc:Choice Requires="a14">
          <p:sp>
            <p:nvSpPr>
              <p:cNvPr id="19" name="CuadroTexto 18"/>
              <p:cNvSpPr txBox="1"/>
              <p:nvPr/>
            </p:nvSpPr>
            <p:spPr>
              <a:xfrm>
                <a:off x="7756428" y="2861519"/>
                <a:ext cx="1376980" cy="536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b="0" i="1" smtClean="0">
                              <a:latin typeface="Cambria Math" panose="02040503050406030204" pitchFamily="18" charset="0"/>
                            </a:rPr>
                          </m:ctrlPr>
                        </m:fPr>
                        <m:num>
                          <m:r>
                            <a:rPr lang="es-CO" b="0" i="1" smtClean="0">
                              <a:latin typeface="Cambria Math" panose="02040503050406030204" pitchFamily="18" charset="0"/>
                            </a:rPr>
                            <m:t>5%</m:t>
                          </m:r>
                        </m:num>
                        <m:den>
                          <m:r>
                            <a:rPr lang="es-CO" b="0" i="1" smtClean="0">
                              <a:latin typeface="Cambria Math" panose="02040503050406030204" pitchFamily="18" charset="0"/>
                            </a:rPr>
                            <m:t>95%</m:t>
                          </m:r>
                        </m:den>
                      </m:f>
                      <m:r>
                        <a:rPr lang="es-CO" b="0" i="1" smtClean="0">
                          <a:latin typeface="Cambria Math" panose="02040503050406030204" pitchFamily="18" charset="0"/>
                        </a:rPr>
                        <m:t>=0,056</m:t>
                      </m:r>
                    </m:oMath>
                  </m:oMathPara>
                </a14:m>
                <a:endParaRPr lang="es-CO" dirty="0"/>
              </a:p>
            </p:txBody>
          </p:sp>
        </mc:Choice>
        <mc:Fallback xmlns="">
          <p:sp>
            <p:nvSpPr>
              <p:cNvPr id="19" name="CuadroTexto 18"/>
              <p:cNvSpPr txBox="1">
                <a:spLocks noRot="1" noChangeAspect="1" noMove="1" noResize="1" noEditPoints="1" noAdjustHandles="1" noChangeArrowheads="1" noChangeShapeType="1" noTextEdit="1"/>
              </p:cNvSpPr>
              <p:nvPr/>
            </p:nvSpPr>
            <p:spPr>
              <a:xfrm>
                <a:off x="7756428" y="2861519"/>
                <a:ext cx="1376980" cy="536750"/>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CuadroTexto 19"/>
              <p:cNvSpPr txBox="1"/>
              <p:nvPr/>
            </p:nvSpPr>
            <p:spPr>
              <a:xfrm>
                <a:off x="2322411" y="2843175"/>
                <a:ext cx="1376980" cy="5311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b="0" i="1" smtClean="0">
                              <a:latin typeface="Cambria Math" panose="02040503050406030204" pitchFamily="18" charset="0"/>
                            </a:rPr>
                          </m:ctrlPr>
                        </m:fPr>
                        <m:num>
                          <m:r>
                            <a:rPr lang="es-CO" b="0" i="1" smtClean="0">
                              <a:latin typeface="Cambria Math" panose="02040503050406030204" pitchFamily="18" charset="0"/>
                            </a:rPr>
                            <m:t>8%</m:t>
                          </m:r>
                        </m:num>
                        <m:den>
                          <m:r>
                            <a:rPr lang="es-CO" b="0" i="1" smtClean="0">
                              <a:latin typeface="Cambria Math" panose="02040503050406030204" pitchFamily="18" charset="0"/>
                            </a:rPr>
                            <m:t>92%</m:t>
                          </m:r>
                        </m:den>
                      </m:f>
                      <m:r>
                        <a:rPr lang="es-CO" b="0" i="1" smtClean="0">
                          <a:latin typeface="Cambria Math" panose="02040503050406030204" pitchFamily="18" charset="0"/>
                        </a:rPr>
                        <m:t>=0,089</m:t>
                      </m:r>
                    </m:oMath>
                  </m:oMathPara>
                </a14:m>
                <a:endParaRPr lang="es-CO" dirty="0"/>
              </a:p>
            </p:txBody>
          </p:sp>
        </mc:Choice>
        <mc:Fallback xmlns="">
          <p:sp>
            <p:nvSpPr>
              <p:cNvPr id="20" name="CuadroTexto 19"/>
              <p:cNvSpPr txBox="1">
                <a:spLocks noRot="1" noChangeAspect="1" noMove="1" noResize="1" noEditPoints="1" noAdjustHandles="1" noChangeArrowheads="1" noChangeShapeType="1" noTextEdit="1"/>
              </p:cNvSpPr>
              <p:nvPr/>
            </p:nvSpPr>
            <p:spPr>
              <a:xfrm>
                <a:off x="2322411" y="2843175"/>
                <a:ext cx="1376980" cy="531171"/>
              </a:xfrm>
              <a:prstGeom prst="rect">
                <a:avLst/>
              </a:prstGeom>
              <a:blipFill rotWithShape="0">
                <a:blip r:embed="rId5"/>
                <a:stretch>
                  <a:fillRect/>
                </a:stretch>
              </a:blipFill>
            </p:spPr>
            <p:txBody>
              <a:bodyPr/>
              <a:lstStyle/>
              <a:p>
                <a:r>
                  <a:rPr lang="es-CO">
                    <a:noFill/>
                  </a:rPr>
                  <a:t> </a:t>
                </a:r>
              </a:p>
            </p:txBody>
          </p:sp>
        </mc:Fallback>
      </mc:AlternateContent>
      <p:sp>
        <p:nvSpPr>
          <p:cNvPr id="21" name="CuadroTexto 20"/>
          <p:cNvSpPr txBox="1"/>
          <p:nvPr/>
        </p:nvSpPr>
        <p:spPr>
          <a:xfrm>
            <a:off x="3641943" y="2945228"/>
            <a:ext cx="410690" cy="369332"/>
          </a:xfrm>
          <a:prstGeom prst="rect">
            <a:avLst/>
          </a:prstGeom>
          <a:noFill/>
        </p:spPr>
        <p:txBody>
          <a:bodyPr wrap="none" rtlCol="0">
            <a:spAutoFit/>
          </a:bodyPr>
          <a:lstStyle/>
          <a:p>
            <a:r>
              <a:rPr lang="es-CO" dirty="0">
                <a:sym typeface="Wingdings" panose="05000000000000000000" pitchFamily="2" charset="2"/>
              </a:rPr>
              <a:t></a:t>
            </a:r>
            <a:endParaRPr lang="es-CO" dirty="0"/>
          </a:p>
        </p:txBody>
      </p:sp>
      <p:sp>
        <p:nvSpPr>
          <p:cNvPr id="22" name="CuadroTexto 21"/>
          <p:cNvSpPr txBox="1"/>
          <p:nvPr/>
        </p:nvSpPr>
        <p:spPr>
          <a:xfrm>
            <a:off x="7047675" y="2928040"/>
            <a:ext cx="410690" cy="369332"/>
          </a:xfrm>
          <a:prstGeom prst="rect">
            <a:avLst/>
          </a:prstGeom>
          <a:noFill/>
        </p:spPr>
        <p:txBody>
          <a:bodyPr wrap="none" rtlCol="0">
            <a:spAutoFit/>
          </a:bodyPr>
          <a:lstStyle/>
          <a:p>
            <a:r>
              <a:rPr lang="es-CO" dirty="0">
                <a:sym typeface="Wingdings" panose="05000000000000000000" pitchFamily="2" charset="2"/>
              </a:rPr>
              <a:t></a:t>
            </a:r>
            <a:endParaRPr lang="es-CO" dirty="0"/>
          </a:p>
        </p:txBody>
      </p:sp>
      <mc:AlternateContent xmlns:mc="http://schemas.openxmlformats.org/markup-compatibility/2006" xmlns:a14="http://schemas.microsoft.com/office/drawing/2010/main">
        <mc:Choice Requires="a14">
          <p:sp>
            <p:nvSpPr>
              <p:cNvPr id="23" name="Rectángulo 22"/>
              <p:cNvSpPr/>
              <p:nvPr/>
            </p:nvSpPr>
            <p:spPr>
              <a:xfrm>
                <a:off x="196940" y="2840217"/>
                <a:ext cx="1095363"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i="1">
                              <a:latin typeface="Cambria Math" panose="02040503050406030204" pitchFamily="18" charset="0"/>
                            </a:rPr>
                          </m:ctrlPr>
                        </m:fPr>
                        <m:num>
                          <m:r>
                            <a:rPr lang="es-CO" i="1">
                              <a:latin typeface="Cambria Math" panose="02040503050406030204" pitchFamily="18" charset="0"/>
                            </a:rPr>
                            <m:t>𝑝</m:t>
                          </m:r>
                          <m:r>
                            <a:rPr lang="es-CO" i="1">
                              <a:latin typeface="Cambria Math" panose="02040503050406030204" pitchFamily="18" charset="0"/>
                            </a:rPr>
                            <m:t>(</m:t>
                          </m:r>
                          <m:r>
                            <a:rPr lang="es-CO" i="1">
                              <a:latin typeface="Cambria Math" panose="02040503050406030204" pitchFamily="18" charset="0"/>
                            </a:rPr>
                            <m:t>𝑥</m:t>
                          </m:r>
                          <m:r>
                            <a:rPr lang="es-CO" i="1">
                              <a:latin typeface="Cambria Math" panose="02040503050406030204" pitchFamily="18" charset="0"/>
                            </a:rPr>
                            <m:t>)</m:t>
                          </m:r>
                        </m:num>
                        <m:den>
                          <m:r>
                            <a:rPr lang="es-CO" i="1">
                              <a:latin typeface="Cambria Math" panose="02040503050406030204" pitchFamily="18" charset="0"/>
                            </a:rPr>
                            <m:t>1−</m:t>
                          </m:r>
                          <m:r>
                            <a:rPr lang="es-CO" i="1">
                              <a:latin typeface="Cambria Math" panose="02040503050406030204" pitchFamily="18" charset="0"/>
                            </a:rPr>
                            <m:t>𝑝</m:t>
                          </m:r>
                          <m:r>
                            <a:rPr lang="es-CO" i="1">
                              <a:latin typeface="Cambria Math" panose="02040503050406030204" pitchFamily="18" charset="0"/>
                            </a:rPr>
                            <m:t>(</m:t>
                          </m:r>
                          <m:r>
                            <a:rPr lang="es-CO" i="1">
                              <a:latin typeface="Cambria Math" panose="02040503050406030204" pitchFamily="18" charset="0"/>
                            </a:rPr>
                            <m:t>𝑥</m:t>
                          </m:r>
                          <m:r>
                            <a:rPr lang="es-CO" i="1">
                              <a:latin typeface="Cambria Math" panose="02040503050406030204" pitchFamily="18" charset="0"/>
                            </a:rPr>
                            <m:t>)</m:t>
                          </m:r>
                        </m:den>
                      </m:f>
                    </m:oMath>
                  </m:oMathPara>
                </a14:m>
                <a:endParaRPr lang="es-CO" dirty="0"/>
              </a:p>
            </p:txBody>
          </p:sp>
        </mc:Choice>
        <mc:Fallback xmlns="">
          <p:sp>
            <p:nvSpPr>
              <p:cNvPr id="23" name="Rectángulo 22"/>
              <p:cNvSpPr>
                <a:spLocks noRot="1" noChangeAspect="1" noMove="1" noResize="1" noEditPoints="1" noAdjustHandles="1" noChangeArrowheads="1" noChangeShapeType="1" noTextEdit="1"/>
              </p:cNvSpPr>
              <p:nvPr/>
            </p:nvSpPr>
            <p:spPr>
              <a:xfrm>
                <a:off x="196940" y="2840217"/>
                <a:ext cx="1095363" cy="669094"/>
              </a:xfrm>
              <a:prstGeom prst="rect">
                <a:avLst/>
              </a:prstGeom>
              <a:blipFill rotWithShape="0">
                <a:blip r:embed="rId6"/>
                <a:stretch>
                  <a:fillRect/>
                </a:stretch>
              </a:blipFill>
            </p:spPr>
            <p:txBody>
              <a:bodyPr/>
              <a:lstStyle/>
              <a:p>
                <a:r>
                  <a:rPr lang="es-CO">
                    <a:noFill/>
                  </a:rPr>
                  <a:t> </a:t>
                </a:r>
              </a:p>
            </p:txBody>
          </p:sp>
        </mc:Fallback>
      </mc:AlternateContent>
      <p:sp>
        <p:nvSpPr>
          <p:cNvPr id="24" name="CuadroTexto 23"/>
          <p:cNvSpPr txBox="1"/>
          <p:nvPr/>
        </p:nvSpPr>
        <p:spPr>
          <a:xfrm>
            <a:off x="1363713" y="2975183"/>
            <a:ext cx="410690" cy="369332"/>
          </a:xfrm>
          <a:prstGeom prst="rect">
            <a:avLst/>
          </a:prstGeom>
          <a:noFill/>
        </p:spPr>
        <p:txBody>
          <a:bodyPr wrap="none" rtlCol="0">
            <a:spAutoFit/>
          </a:bodyPr>
          <a:lstStyle/>
          <a:p>
            <a:r>
              <a:rPr lang="es-CO" dirty="0">
                <a:sym typeface="Wingdings" panose="05000000000000000000" pitchFamily="2" charset="2"/>
              </a:rPr>
              <a:t></a:t>
            </a:r>
            <a:endParaRPr lang="es-CO" dirty="0"/>
          </a:p>
        </p:txBody>
      </p:sp>
      <mc:AlternateContent xmlns:mc="http://schemas.openxmlformats.org/markup-compatibility/2006" xmlns:a14="http://schemas.microsoft.com/office/drawing/2010/main">
        <mc:Choice Requires="a14">
          <p:sp>
            <p:nvSpPr>
              <p:cNvPr id="25" name="CuadroTexto 24"/>
              <p:cNvSpPr txBox="1"/>
              <p:nvPr/>
            </p:nvSpPr>
            <p:spPr>
              <a:xfrm>
                <a:off x="211061" y="4320149"/>
                <a:ext cx="6399701"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𝑂𝑑𝑑𝑠</m:t>
                      </m:r>
                      <m:r>
                        <a:rPr lang="es-CO" b="0" i="1" smtClean="0">
                          <a:latin typeface="Cambria Math" panose="02040503050406030204" pitchFamily="18" charset="0"/>
                        </a:rPr>
                        <m:t> </m:t>
                      </m:r>
                      <m:r>
                        <a:rPr lang="es-CO" b="0" i="1" smtClean="0">
                          <a:latin typeface="Cambria Math" panose="02040503050406030204" pitchFamily="18" charset="0"/>
                        </a:rPr>
                        <m:t>𝑒𝑛</m:t>
                      </m:r>
                      <m:r>
                        <a:rPr lang="es-CO" b="0" i="1" smtClean="0">
                          <a:latin typeface="Cambria Math" panose="02040503050406030204" pitchFamily="18" charset="0"/>
                        </a:rPr>
                        <m:t> </m:t>
                      </m:r>
                      <m:r>
                        <a:rPr lang="es-CO" b="0" i="1" smtClean="0">
                          <a:latin typeface="Cambria Math" panose="02040503050406030204" pitchFamily="18" charset="0"/>
                        </a:rPr>
                        <m:t>𝑀𝑒𝑛𝑀</m:t>
                      </m:r>
                      <m:r>
                        <a:rPr lang="es-CO" b="0" i="1" smtClean="0">
                          <a:latin typeface="Cambria Math" panose="02040503050406030204" pitchFamily="18" charset="0"/>
                        </a:rPr>
                        <m:t> </m:t>
                      </m:r>
                      <m:r>
                        <a:rPr lang="es-CO" b="0" i="1" smtClean="0">
                          <a:latin typeface="Cambria Math" panose="02040503050406030204" pitchFamily="18" charset="0"/>
                        </a:rPr>
                        <m:t>𝑐𝑜𝑛</m:t>
                      </m:r>
                      <m:r>
                        <a:rPr lang="es-CO" b="0" i="1" smtClean="0">
                          <a:latin typeface="Cambria Math" panose="02040503050406030204" pitchFamily="18" charset="0"/>
                        </a:rPr>
                        <m:t> </m:t>
                      </m:r>
                      <m:r>
                        <a:rPr lang="es-CO" b="0" i="1" smtClean="0">
                          <a:latin typeface="Cambria Math" panose="02040503050406030204" pitchFamily="18" charset="0"/>
                        </a:rPr>
                        <m:t>𝑝𝑒𝑛𝑑𝑖𝑒𝑛𝑡𝑒</m:t>
                      </m:r>
                      <m:r>
                        <a:rPr lang="es-CO" b="0" i="1" smtClean="0">
                          <a:latin typeface="Cambria Math" panose="02040503050406030204" pitchFamily="18" charset="0"/>
                        </a:rPr>
                        <m:t>&lt;20=</m:t>
                      </m:r>
                      <m:f>
                        <m:fPr>
                          <m:ctrlPr>
                            <a:rPr lang="es-CO" b="0" i="1" smtClean="0">
                              <a:latin typeface="Cambria Math" panose="02040503050406030204" pitchFamily="18" charset="0"/>
                            </a:rPr>
                          </m:ctrlPr>
                        </m:fPr>
                        <m:num>
                          <m:f>
                            <m:fPr>
                              <m:type m:val="lin"/>
                              <m:ctrlPr>
                                <a:rPr lang="es-CO" b="0" i="1" smtClean="0">
                                  <a:latin typeface="Cambria Math" panose="02040503050406030204" pitchFamily="18" charset="0"/>
                                </a:rPr>
                              </m:ctrlPr>
                            </m:fPr>
                            <m:num>
                              <m:r>
                                <a:rPr lang="es-CO" b="0" i="1" smtClean="0">
                                  <a:latin typeface="Cambria Math" panose="02040503050406030204" pitchFamily="18" charset="0"/>
                                </a:rPr>
                                <m:t>45</m:t>
                              </m:r>
                            </m:num>
                            <m:den>
                              <m:r>
                                <a:rPr lang="es-CO" b="0" i="1" smtClean="0">
                                  <a:latin typeface="Cambria Math" panose="02040503050406030204" pitchFamily="18" charset="0"/>
                                </a:rPr>
                                <m:t>553</m:t>
                              </m:r>
                            </m:den>
                          </m:f>
                        </m:num>
                        <m:den>
                          <m:f>
                            <m:fPr>
                              <m:type m:val="lin"/>
                              <m:ctrlPr>
                                <a:rPr lang="es-CO" b="0" i="1" smtClean="0">
                                  <a:latin typeface="Cambria Math" panose="02040503050406030204" pitchFamily="18" charset="0"/>
                                </a:rPr>
                              </m:ctrlPr>
                            </m:fPr>
                            <m:num>
                              <m:r>
                                <a:rPr lang="es-CO" b="0" i="1" smtClean="0">
                                  <a:latin typeface="Cambria Math" panose="02040503050406030204" pitchFamily="18" charset="0"/>
                                </a:rPr>
                                <m:t>508</m:t>
                              </m:r>
                            </m:num>
                            <m:den>
                              <m:r>
                                <a:rPr lang="es-CO" b="0" i="1" smtClean="0">
                                  <a:latin typeface="Cambria Math" panose="02040503050406030204" pitchFamily="18" charset="0"/>
                                </a:rPr>
                                <m:t>553</m:t>
                              </m:r>
                            </m:den>
                          </m:f>
                        </m:den>
                      </m:f>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45</m:t>
                          </m:r>
                        </m:num>
                        <m:den>
                          <m:r>
                            <a:rPr lang="es-CO" b="0" i="1" smtClean="0">
                              <a:latin typeface="Cambria Math" panose="02040503050406030204" pitchFamily="18" charset="0"/>
                            </a:rPr>
                            <m:t>508</m:t>
                          </m:r>
                        </m:den>
                      </m:f>
                      <m:r>
                        <a:rPr lang="es-CO" b="0" i="1" smtClean="0">
                          <a:latin typeface="Cambria Math" panose="02040503050406030204" pitchFamily="18" charset="0"/>
                        </a:rPr>
                        <m:t>=0,089</m:t>
                      </m:r>
                    </m:oMath>
                  </m:oMathPara>
                </a14:m>
                <a:endParaRPr lang="es-CO" dirty="0"/>
              </a:p>
            </p:txBody>
          </p:sp>
        </mc:Choice>
        <mc:Fallback xmlns="">
          <p:sp>
            <p:nvSpPr>
              <p:cNvPr id="25" name="CuadroTexto 24"/>
              <p:cNvSpPr txBox="1">
                <a:spLocks noRot="1" noChangeAspect="1" noMove="1" noResize="1" noEditPoints="1" noAdjustHandles="1" noChangeArrowheads="1" noChangeShapeType="1" noTextEdit="1"/>
              </p:cNvSpPr>
              <p:nvPr/>
            </p:nvSpPr>
            <p:spPr>
              <a:xfrm>
                <a:off x="211061" y="4320149"/>
                <a:ext cx="6399701" cy="572657"/>
              </a:xfrm>
              <a:prstGeom prst="rect">
                <a:avLst/>
              </a:prstGeom>
              <a:blipFill rotWithShape="0">
                <a:blip r:embed="rId7"/>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CuadroTexto 25"/>
              <p:cNvSpPr txBox="1"/>
              <p:nvPr/>
            </p:nvSpPr>
            <p:spPr>
              <a:xfrm>
                <a:off x="169520" y="5014949"/>
                <a:ext cx="4991816" cy="5552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𝑐𝑎𝑚𝑏𝑖𝑜</m:t>
                      </m:r>
                      <m:r>
                        <a:rPr lang="es-CO" b="0" i="1" smtClean="0">
                          <a:latin typeface="Cambria Math" panose="02040503050406030204" pitchFamily="18" charset="0"/>
                        </a:rPr>
                        <m:t> </m:t>
                      </m:r>
                      <m:r>
                        <a:rPr lang="es-CO" b="0" i="1" smtClean="0">
                          <a:latin typeface="Cambria Math" panose="02040503050406030204" pitchFamily="18" charset="0"/>
                        </a:rPr>
                        <m:t>𝑒𝑛</m:t>
                      </m:r>
                      <m:r>
                        <a:rPr lang="es-CO" b="0" i="1" smtClean="0">
                          <a:latin typeface="Cambria Math" panose="02040503050406030204" pitchFamily="18" charset="0"/>
                        </a:rPr>
                        <m:t> </m:t>
                      </m:r>
                      <m:r>
                        <a:rPr lang="es-CO" b="0" i="1" smtClean="0">
                          <a:latin typeface="Cambria Math" panose="02040503050406030204" pitchFamily="18" charset="0"/>
                        </a:rPr>
                        <m:t>𝑙𝑜𝑠</m:t>
                      </m:r>
                      <m:r>
                        <a:rPr lang="es-CO" b="0" i="1" smtClean="0">
                          <a:latin typeface="Cambria Math" panose="02040503050406030204" pitchFamily="18" charset="0"/>
                        </a:rPr>
                        <m:t> </m:t>
                      </m:r>
                      <m:r>
                        <a:rPr lang="es-CO" b="0" i="1" smtClean="0">
                          <a:latin typeface="Cambria Math" panose="02040503050406030204" pitchFamily="18" charset="0"/>
                        </a:rPr>
                        <m:t>𝑂𝑑𝑑𝑠</m:t>
                      </m:r>
                      <m:r>
                        <a:rPr lang="es-CO" b="0" i="1" smtClean="0">
                          <a:latin typeface="Cambria Math" panose="02040503050406030204" pitchFamily="18" charset="0"/>
                        </a:rPr>
                        <m:t> </m:t>
                      </m:r>
                      <m:r>
                        <a:rPr lang="es-CO" b="0" i="1" smtClean="0">
                          <a:latin typeface="Cambria Math" panose="02040503050406030204" pitchFamily="18" charset="0"/>
                        </a:rPr>
                        <m:t>𝑑𝑒𝑏𝑖𝑑𝑜</m:t>
                      </m:r>
                      <m:r>
                        <a:rPr lang="es-CO" b="0" i="1" smtClean="0">
                          <a:latin typeface="Cambria Math" panose="02040503050406030204" pitchFamily="18" charset="0"/>
                        </a:rPr>
                        <m:t> </m:t>
                      </m:r>
                      <m:r>
                        <a:rPr lang="es-CO" b="0" i="1" smtClean="0">
                          <a:latin typeface="Cambria Math" panose="02040503050406030204" pitchFamily="18" charset="0"/>
                        </a:rPr>
                        <m:t>𝑎</m:t>
                      </m:r>
                      <m:r>
                        <a:rPr lang="es-CO" b="0" i="1" smtClean="0">
                          <a:latin typeface="Cambria Math" panose="02040503050406030204" pitchFamily="18" charset="0"/>
                        </a:rPr>
                        <m:t> </m:t>
                      </m:r>
                      <m:r>
                        <a:rPr lang="es-CO" b="0" i="1" smtClean="0">
                          <a:latin typeface="Cambria Math" panose="02040503050406030204" pitchFamily="18" charset="0"/>
                        </a:rPr>
                        <m:t>𝐻𝑆</m:t>
                      </m:r>
                      <m:r>
                        <a:rPr lang="es-CO" b="0" i="1" smtClean="0">
                          <a:latin typeface="Cambria Math" panose="02040503050406030204" pitchFamily="18" charset="0"/>
                        </a:rPr>
                        <m:t> =</m:t>
                      </m:r>
                      <m:f>
                        <m:fPr>
                          <m:ctrlPr>
                            <a:rPr lang="es-CO" b="0" i="1" smtClean="0">
                              <a:latin typeface="Cambria Math" panose="02040503050406030204" pitchFamily="18" charset="0"/>
                            </a:rPr>
                          </m:ctrlPr>
                        </m:fPr>
                        <m:num>
                          <m:r>
                            <a:rPr lang="es-CO" b="0" i="1" smtClean="0">
                              <a:latin typeface="Cambria Math" panose="02040503050406030204" pitchFamily="18" charset="0"/>
                            </a:rPr>
                            <m:t>0,056</m:t>
                          </m:r>
                        </m:num>
                        <m:den>
                          <m:r>
                            <a:rPr lang="es-CO" b="0" i="1" smtClean="0">
                              <a:latin typeface="Cambria Math" panose="02040503050406030204" pitchFamily="18" charset="0"/>
                            </a:rPr>
                            <m:t>0,089</m:t>
                          </m:r>
                        </m:den>
                      </m:f>
                      <m:r>
                        <a:rPr lang="es-CO" b="0" i="1" smtClean="0">
                          <a:latin typeface="Cambria Math" panose="02040503050406030204" pitchFamily="18" charset="0"/>
                        </a:rPr>
                        <m:t>=0,63</m:t>
                      </m:r>
                    </m:oMath>
                  </m:oMathPara>
                </a14:m>
                <a:endParaRPr lang="es-CO" dirty="0"/>
              </a:p>
            </p:txBody>
          </p:sp>
        </mc:Choice>
        <mc:Fallback xmlns="">
          <p:sp>
            <p:nvSpPr>
              <p:cNvPr id="26" name="CuadroTexto 25"/>
              <p:cNvSpPr txBox="1">
                <a:spLocks noRot="1" noChangeAspect="1" noMove="1" noResize="1" noEditPoints="1" noAdjustHandles="1" noChangeArrowheads="1" noChangeShapeType="1" noTextEdit="1"/>
              </p:cNvSpPr>
              <p:nvPr/>
            </p:nvSpPr>
            <p:spPr>
              <a:xfrm>
                <a:off x="169520" y="5014949"/>
                <a:ext cx="4991816" cy="555280"/>
              </a:xfrm>
              <a:prstGeom prst="rect">
                <a:avLst/>
              </a:prstGeom>
              <a:blipFill rotWithShape="0">
                <a:blip r:embed="rId8"/>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CuadroTexto 27"/>
              <p:cNvSpPr txBox="1"/>
              <p:nvPr/>
            </p:nvSpPr>
            <p:spPr>
              <a:xfrm>
                <a:off x="120126" y="5735837"/>
                <a:ext cx="5713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𝐶𝑜𝑒𝑓𝑖𝑐𝑖𝑒𝑛𝑡𝑒</m:t>
                      </m:r>
                      <m:r>
                        <a:rPr lang="es-CO" b="0" i="1" smtClean="0">
                          <a:latin typeface="Cambria Math" panose="02040503050406030204" pitchFamily="18" charset="0"/>
                        </a:rPr>
                        <m:t> </m:t>
                      </m:r>
                      <m:r>
                        <a:rPr lang="es-CO" b="0" i="1" smtClean="0">
                          <a:latin typeface="Cambria Math" panose="02040503050406030204" pitchFamily="18" charset="0"/>
                        </a:rPr>
                        <m:t>𝑑𝑒</m:t>
                      </m:r>
                      <m:r>
                        <a:rPr lang="es-CO" b="0" i="1" smtClean="0">
                          <a:latin typeface="Cambria Math" panose="02040503050406030204" pitchFamily="18" charset="0"/>
                        </a:rPr>
                        <m:t> </m:t>
                      </m:r>
                      <m:r>
                        <a:rPr lang="es-CO" b="0" i="1" smtClean="0">
                          <a:latin typeface="Cambria Math" panose="02040503050406030204" pitchFamily="18" charset="0"/>
                        </a:rPr>
                        <m:t>𝑟𝑒𝑔𝑟𝑒𝑠𝑖</m:t>
                      </m:r>
                      <m:r>
                        <a:rPr lang="es-CO" b="0" i="1" smtClean="0">
                          <a:latin typeface="Cambria Math" panose="02040503050406030204" pitchFamily="18" charset="0"/>
                        </a:rPr>
                        <m:t>ó</m:t>
                      </m:r>
                      <m:r>
                        <a:rPr lang="es-CO" b="0" i="1" smtClean="0">
                          <a:latin typeface="Cambria Math" panose="02040503050406030204" pitchFamily="18" charset="0"/>
                        </a:rPr>
                        <m:t>𝑛</m:t>
                      </m:r>
                      <m:r>
                        <a:rPr lang="es-CO" b="0" i="1" smtClean="0">
                          <a:latin typeface="Cambria Math" panose="02040503050406030204" pitchFamily="18" charset="0"/>
                        </a:rPr>
                        <m:t> </m:t>
                      </m:r>
                      <m:r>
                        <a:rPr lang="es-CO" b="0" i="1" smtClean="0">
                          <a:latin typeface="Cambria Math" panose="02040503050406030204" pitchFamily="18" charset="0"/>
                        </a:rPr>
                        <m:t>𝑙𝑜𝑔𝑖𝑠𝑡𝑖𝑐𝑎</m:t>
                      </m:r>
                      <m:r>
                        <a:rPr lang="es-CO" b="0" i="1" smtClean="0">
                          <a:latin typeface="Cambria Math" panose="02040503050406030204" pitchFamily="18" charset="0"/>
                        </a:rPr>
                        <m:t>=</m:t>
                      </m:r>
                      <m:r>
                        <a:rPr lang="es-CO" b="0" i="1" smtClean="0">
                          <a:latin typeface="Cambria Math" panose="02040503050406030204" pitchFamily="18" charset="0"/>
                        </a:rPr>
                        <m:t>𝑙𝑛</m:t>
                      </m:r>
                      <m:r>
                        <a:rPr lang="es-CO" b="0" i="1" smtClean="0">
                          <a:latin typeface="Cambria Math" panose="02040503050406030204" pitchFamily="18" charset="0"/>
                        </a:rPr>
                        <m:t> </m:t>
                      </m:r>
                      <m:d>
                        <m:dPr>
                          <m:ctrlPr>
                            <a:rPr lang="es-CO" b="0" i="1" smtClean="0">
                              <a:latin typeface="Cambria Math" panose="02040503050406030204" pitchFamily="18" charset="0"/>
                            </a:rPr>
                          </m:ctrlPr>
                        </m:dPr>
                        <m:e>
                          <m:r>
                            <a:rPr lang="es-CO" b="0" i="1" smtClean="0">
                              <a:latin typeface="Cambria Math" panose="02040503050406030204" pitchFamily="18" charset="0"/>
                            </a:rPr>
                            <m:t>0,63</m:t>
                          </m:r>
                        </m:e>
                      </m:d>
                      <m:r>
                        <a:rPr lang="es-CO" b="0" i="1" smtClean="0">
                          <a:latin typeface="Cambria Math" panose="02040503050406030204" pitchFamily="18" charset="0"/>
                        </a:rPr>
                        <m:t>=−0,46</m:t>
                      </m:r>
                    </m:oMath>
                  </m:oMathPara>
                </a14:m>
                <a:endParaRPr lang="es-CO" dirty="0"/>
              </a:p>
            </p:txBody>
          </p:sp>
        </mc:Choice>
        <mc:Fallback xmlns="">
          <p:sp>
            <p:nvSpPr>
              <p:cNvPr id="28" name="CuadroTexto 27"/>
              <p:cNvSpPr txBox="1">
                <a:spLocks noRot="1" noChangeAspect="1" noMove="1" noResize="1" noEditPoints="1" noAdjustHandles="1" noChangeArrowheads="1" noChangeShapeType="1" noTextEdit="1"/>
              </p:cNvSpPr>
              <p:nvPr/>
            </p:nvSpPr>
            <p:spPr>
              <a:xfrm>
                <a:off x="120126" y="5735837"/>
                <a:ext cx="5713615" cy="276999"/>
              </a:xfrm>
              <a:prstGeom prst="rect">
                <a:avLst/>
              </a:prstGeom>
              <a:blipFill rotWithShape="0">
                <a:blip r:embed="rId9"/>
                <a:stretch>
                  <a:fillRect l="-961" t="-6667" r="-534" b="-35556"/>
                </a:stretch>
              </a:blipFill>
            </p:spPr>
            <p:txBody>
              <a:bodyPr/>
              <a:lstStyle/>
              <a:p>
                <a:r>
                  <a:rPr lang="es-CO">
                    <a:noFill/>
                  </a:rPr>
                  <a:t> </a:t>
                </a:r>
              </a:p>
            </p:txBody>
          </p:sp>
        </mc:Fallback>
      </mc:AlternateContent>
      <p:pic>
        <p:nvPicPr>
          <p:cNvPr id="29" name="6 Imagen"/>
          <p:cNvPicPr>
            <a:picLocks noChangeAspect="1"/>
          </p:cNvPicPr>
          <p:nvPr/>
        </p:nvPicPr>
        <p:blipFill rotWithShape="1">
          <a:blip r:embed="rId10"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0" name="Conector recto 29"/>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27" name="CuadroTexto 26"/>
          <p:cNvSpPr txBox="1"/>
          <p:nvPr/>
        </p:nvSpPr>
        <p:spPr>
          <a:xfrm>
            <a:off x="1194296" y="1899317"/>
            <a:ext cx="1743693" cy="276999"/>
          </a:xfrm>
          <a:prstGeom prst="rect">
            <a:avLst/>
          </a:prstGeom>
          <a:solidFill>
            <a:schemeClr val="bg1"/>
          </a:solidFill>
          <a:ln w="28575">
            <a:noFill/>
          </a:ln>
        </p:spPr>
        <p:txBody>
          <a:bodyPr wrap="square" rtlCol="0">
            <a:spAutoFit/>
          </a:bodyPr>
          <a:lstStyle/>
          <a:p>
            <a:pPr algn="ctr"/>
            <a:r>
              <a:rPr lang="es-CO" sz="1200" dirty="0"/>
              <a:t>   No </a:t>
            </a:r>
            <a:r>
              <a:rPr lang="es-CO" sz="1200" dirty="0" err="1"/>
              <a:t>MenM</a:t>
            </a:r>
            <a:r>
              <a:rPr lang="es-CO" sz="1200" dirty="0"/>
              <a:t>       </a:t>
            </a:r>
          </a:p>
        </p:txBody>
      </p:sp>
      <p:sp>
        <p:nvSpPr>
          <p:cNvPr id="32" name="CuadroTexto 31"/>
          <p:cNvSpPr txBox="1"/>
          <p:nvPr/>
        </p:nvSpPr>
        <p:spPr>
          <a:xfrm>
            <a:off x="1369909" y="2138444"/>
            <a:ext cx="1368152" cy="276999"/>
          </a:xfrm>
          <a:prstGeom prst="rect">
            <a:avLst/>
          </a:prstGeom>
          <a:solidFill>
            <a:schemeClr val="bg1"/>
          </a:solidFill>
          <a:ln w="28575">
            <a:noFill/>
          </a:ln>
        </p:spPr>
        <p:txBody>
          <a:bodyPr wrap="square" rtlCol="0">
            <a:spAutoFit/>
          </a:bodyPr>
          <a:lstStyle/>
          <a:p>
            <a:pPr algn="ctr"/>
            <a:r>
              <a:rPr lang="es-CO" sz="1200" dirty="0"/>
              <a:t>   </a:t>
            </a:r>
            <a:r>
              <a:rPr lang="es-CO" sz="1200" dirty="0" err="1"/>
              <a:t>MenM</a:t>
            </a:r>
            <a:r>
              <a:rPr lang="es-CO" sz="1200" dirty="0"/>
              <a:t>       </a:t>
            </a:r>
          </a:p>
        </p:txBody>
      </p:sp>
      <p:sp>
        <p:nvSpPr>
          <p:cNvPr id="33" name="CuadroTexto 32"/>
          <p:cNvSpPr txBox="1"/>
          <p:nvPr/>
        </p:nvSpPr>
        <p:spPr>
          <a:xfrm>
            <a:off x="3718367" y="1590631"/>
            <a:ext cx="1216432" cy="276999"/>
          </a:xfrm>
          <a:prstGeom prst="rect">
            <a:avLst/>
          </a:prstGeom>
          <a:solidFill>
            <a:schemeClr val="bg1"/>
          </a:solidFill>
          <a:ln w="28575">
            <a:noFill/>
          </a:ln>
        </p:spPr>
        <p:txBody>
          <a:bodyPr wrap="square" rtlCol="0">
            <a:spAutoFit/>
          </a:bodyPr>
          <a:lstStyle/>
          <a:p>
            <a:pPr algn="ctr"/>
            <a:r>
              <a:rPr lang="es-CO" sz="1200" dirty="0"/>
              <a:t> Pendiente &lt; 20      </a:t>
            </a:r>
          </a:p>
        </p:txBody>
      </p:sp>
      <p:sp>
        <p:nvSpPr>
          <p:cNvPr id="34" name="CuadroTexto 33"/>
          <p:cNvSpPr txBox="1"/>
          <p:nvPr/>
        </p:nvSpPr>
        <p:spPr>
          <a:xfrm>
            <a:off x="5148064" y="1590631"/>
            <a:ext cx="1227549" cy="276999"/>
          </a:xfrm>
          <a:prstGeom prst="rect">
            <a:avLst/>
          </a:prstGeom>
          <a:solidFill>
            <a:schemeClr val="bg1"/>
          </a:solidFill>
          <a:ln w="28575">
            <a:noFill/>
          </a:ln>
        </p:spPr>
        <p:txBody>
          <a:bodyPr wrap="square" rtlCol="0">
            <a:spAutoFit/>
          </a:bodyPr>
          <a:lstStyle/>
          <a:p>
            <a:pPr algn="ctr"/>
            <a:r>
              <a:rPr lang="es-CO" sz="1200" dirty="0"/>
              <a:t> Pendiente &gt; 20      </a:t>
            </a:r>
          </a:p>
        </p:txBody>
      </p:sp>
      <p:sp>
        <p:nvSpPr>
          <p:cNvPr id="35" name="CuadroTexto 34"/>
          <p:cNvSpPr txBox="1"/>
          <p:nvPr/>
        </p:nvSpPr>
        <p:spPr>
          <a:xfrm>
            <a:off x="3718367" y="1268760"/>
            <a:ext cx="2725840" cy="307777"/>
          </a:xfrm>
          <a:prstGeom prst="rect">
            <a:avLst/>
          </a:prstGeom>
          <a:solidFill>
            <a:schemeClr val="bg1"/>
          </a:solidFill>
          <a:ln w="28575">
            <a:solidFill>
              <a:schemeClr val="tx1"/>
            </a:solidFill>
          </a:ln>
        </p:spPr>
        <p:txBody>
          <a:bodyPr wrap="square" rtlCol="0">
            <a:spAutoFit/>
          </a:bodyPr>
          <a:lstStyle/>
          <a:p>
            <a:r>
              <a:rPr lang="es-CO" sz="1400" dirty="0"/>
              <a:t>                      Pendiente</a:t>
            </a:r>
          </a:p>
        </p:txBody>
      </p:sp>
      <p:sp>
        <p:nvSpPr>
          <p:cNvPr id="36" name="CuadroTexto 35">
            <a:extLst>
              <a:ext uri="{FF2B5EF4-FFF2-40B4-BE49-F238E27FC236}">
                <a16:creationId xmlns:a16="http://schemas.microsoft.com/office/drawing/2014/main" xmlns="" id="{4E7B414C-7190-4985-9059-0CF1885E6F1A}"/>
              </a:ext>
            </a:extLst>
          </p:cNvPr>
          <p:cNvSpPr txBox="1"/>
          <p:nvPr/>
        </p:nvSpPr>
        <p:spPr>
          <a:xfrm>
            <a:off x="99062" y="116632"/>
            <a:ext cx="2769925" cy="523220"/>
          </a:xfrm>
          <a:prstGeom prst="rect">
            <a:avLst/>
          </a:prstGeom>
          <a:noFill/>
        </p:spPr>
        <p:txBody>
          <a:bodyPr wrap="none" rtlCol="0">
            <a:spAutoFit/>
          </a:bodyPr>
          <a:lstStyle/>
          <a:p>
            <a:r>
              <a:rPr lang="es-CO" sz="2800" b="1" dirty="0" smtClean="0"/>
              <a:t>INTERPRETACIÓN</a:t>
            </a:r>
            <a:endParaRPr lang="es-CO" sz="2800" b="1" dirty="0"/>
          </a:p>
        </p:txBody>
      </p:sp>
    </p:spTree>
    <p:extLst>
      <p:ext uri="{BB962C8B-B14F-4D97-AF65-F5344CB8AC3E}">
        <p14:creationId xmlns:p14="http://schemas.microsoft.com/office/powerpoint/2010/main" val="53429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052513"/>
            <a:ext cx="672306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25" y="2708275"/>
            <a:ext cx="46386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p:cNvSpPr txBox="1">
            <a:spLocks noChangeArrowheads="1"/>
          </p:cNvSpPr>
          <p:nvPr/>
        </p:nvSpPr>
        <p:spPr bwMode="auto">
          <a:xfrm>
            <a:off x="539750" y="3716338"/>
            <a:ext cx="7993063" cy="92333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CO" dirty="0"/>
              <a:t>Se puede decir entonces que los cambios en los </a:t>
            </a:r>
            <a:r>
              <a:rPr lang="es-CO" dirty="0" err="1"/>
              <a:t>Odds</a:t>
            </a:r>
            <a:r>
              <a:rPr lang="es-CO" dirty="0"/>
              <a:t> de un paciente que es tratado y ha sido curado es 3,41 veces mayor que aquellos pacientes que no fueron tratados, con un 95% CI de 1.561 a 7.480.</a:t>
            </a:r>
          </a:p>
        </p:txBody>
      </p:sp>
      <p:cxnSp>
        <p:nvCxnSpPr>
          <p:cNvPr id="6" name="Straight Arrow Connector 8"/>
          <p:cNvCxnSpPr/>
          <p:nvPr/>
        </p:nvCxnSpPr>
        <p:spPr>
          <a:xfrm rot="16200000" flipV="1">
            <a:off x="6084094" y="2059782"/>
            <a:ext cx="1800225" cy="15128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1" name="CuadroTexto 10">
            <a:extLst>
              <a:ext uri="{FF2B5EF4-FFF2-40B4-BE49-F238E27FC236}">
                <a16:creationId xmlns:a16="http://schemas.microsoft.com/office/drawing/2014/main" xmlns="" id="{32EFD47B-9AD9-4CB4-9023-8A1D1A05338E}"/>
              </a:ext>
            </a:extLst>
          </p:cNvPr>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Tree>
    <p:extLst>
      <p:ext uri="{BB962C8B-B14F-4D97-AF65-F5344CB8AC3E}">
        <p14:creationId xmlns:p14="http://schemas.microsoft.com/office/powerpoint/2010/main" val="398148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617E71BE-9594-4D45-BBAF-83A574547145}"/>
              </a:ext>
            </a:extLst>
          </p:cNvPr>
          <p:cNvPicPr>
            <a:picLocks noChangeAspect="1"/>
          </p:cNvPicPr>
          <p:nvPr/>
        </p:nvPicPr>
        <p:blipFill rotWithShape="1">
          <a:blip r:embed="rId2"/>
          <a:srcRect l="50000"/>
          <a:stretch/>
        </p:blipFill>
        <p:spPr>
          <a:xfrm>
            <a:off x="35262" y="764704"/>
            <a:ext cx="9073475" cy="5112568"/>
          </a:xfrm>
          <a:prstGeom prst="rect">
            <a:avLst/>
          </a:prstGeom>
        </p:spPr>
      </p:pic>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C25133D4-1943-4E4A-9CD4-C13D76392104}"/>
              </a:ext>
            </a:extLst>
          </p:cNvPr>
          <p:cNvSpPr txBox="1"/>
          <p:nvPr/>
        </p:nvSpPr>
        <p:spPr>
          <a:xfrm>
            <a:off x="99062" y="116632"/>
            <a:ext cx="2769925" cy="523220"/>
          </a:xfrm>
          <a:prstGeom prst="rect">
            <a:avLst/>
          </a:prstGeom>
          <a:noFill/>
        </p:spPr>
        <p:txBody>
          <a:bodyPr wrap="none" rtlCol="0">
            <a:spAutoFit/>
          </a:bodyPr>
          <a:lstStyle/>
          <a:p>
            <a:r>
              <a:rPr lang="es-CO" sz="2800" b="1" dirty="0" smtClean="0"/>
              <a:t>INTERPRETACIÓN</a:t>
            </a:r>
            <a:endParaRPr lang="es-CO" sz="2800" b="1" dirty="0"/>
          </a:p>
        </p:txBody>
      </p:sp>
    </p:spTree>
    <p:extLst>
      <p:ext uri="{BB962C8B-B14F-4D97-AF65-F5344CB8AC3E}">
        <p14:creationId xmlns:p14="http://schemas.microsoft.com/office/powerpoint/2010/main" val="339835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87624" y="1412776"/>
            <a:ext cx="7091261" cy="4384701"/>
          </a:xfrm>
          <a:prstGeom prst="rect">
            <a:avLst/>
          </a:prstGeom>
        </p:spPr>
      </p:pic>
      <p:sp>
        <p:nvSpPr>
          <p:cNvPr id="3" name="CuadroTexto 2"/>
          <p:cNvSpPr txBox="1"/>
          <p:nvPr/>
        </p:nvSpPr>
        <p:spPr>
          <a:xfrm rot="16200000">
            <a:off x="-1351289" y="3461408"/>
            <a:ext cx="3862981" cy="338554"/>
          </a:xfrm>
          <a:prstGeom prst="rect">
            <a:avLst/>
          </a:prstGeom>
          <a:noFill/>
        </p:spPr>
        <p:txBody>
          <a:bodyPr wrap="none" rtlCol="0">
            <a:spAutoFit/>
          </a:bodyPr>
          <a:lstStyle/>
          <a:p>
            <a:r>
              <a:rPr lang="es-CO" sz="1600" dirty="0"/>
              <a:t>Variable dependiente= ocurrencia de </a:t>
            </a:r>
            <a:r>
              <a:rPr lang="es-CO" sz="1600" dirty="0" err="1"/>
              <a:t>MenM</a:t>
            </a:r>
            <a:endParaRPr lang="es-CO" sz="1600" dirty="0"/>
          </a:p>
        </p:txBody>
      </p:sp>
      <p:sp>
        <p:nvSpPr>
          <p:cNvPr id="4" name="CuadroTexto 3"/>
          <p:cNvSpPr txBox="1"/>
          <p:nvPr/>
        </p:nvSpPr>
        <p:spPr>
          <a:xfrm>
            <a:off x="2483768" y="5949280"/>
            <a:ext cx="4322658" cy="276999"/>
          </a:xfrm>
          <a:prstGeom prst="rect">
            <a:avLst/>
          </a:prstGeom>
          <a:noFill/>
        </p:spPr>
        <p:txBody>
          <a:bodyPr wrap="none" rtlCol="0">
            <a:spAutoFit/>
          </a:bodyPr>
          <a:lstStyle/>
          <a:p>
            <a:r>
              <a:rPr lang="es-CO" sz="1200" dirty="0"/>
              <a:t>Variables independientes = Geología, pendiente, uso del suelo, </a:t>
            </a:r>
            <a:r>
              <a:rPr lang="es-CO" sz="1200" dirty="0" err="1"/>
              <a:t>etc</a:t>
            </a:r>
            <a:endParaRPr lang="es-CO" sz="1200" dirty="0"/>
          </a:p>
        </p:txBody>
      </p:sp>
      <p:pic>
        <p:nvPicPr>
          <p:cNvPr id="5"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p:cNvSpPr txBox="1"/>
          <p:nvPr/>
        </p:nvSpPr>
        <p:spPr>
          <a:xfrm>
            <a:off x="99062" y="116632"/>
            <a:ext cx="3012043" cy="523220"/>
          </a:xfrm>
          <a:prstGeom prst="rect">
            <a:avLst/>
          </a:prstGeom>
          <a:noFill/>
        </p:spPr>
        <p:txBody>
          <a:bodyPr wrap="none" rtlCol="0">
            <a:spAutoFit/>
          </a:bodyPr>
          <a:lstStyle/>
          <a:p>
            <a:r>
              <a:rPr lang="es-CO" sz="2800" b="1" dirty="0"/>
              <a:t>REGRESION LINEAL</a:t>
            </a:r>
          </a:p>
        </p:txBody>
      </p:sp>
    </p:spTree>
    <p:extLst>
      <p:ext uri="{BB962C8B-B14F-4D97-AF65-F5344CB8AC3E}">
        <p14:creationId xmlns:p14="http://schemas.microsoft.com/office/powerpoint/2010/main" val="3571413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C7ABC17-669C-4BE6-BF3D-BCB2F9446A54}"/>
              </a:ext>
            </a:extLst>
          </p:cNvPr>
          <p:cNvPicPr>
            <a:picLocks noChangeAspect="1"/>
          </p:cNvPicPr>
          <p:nvPr/>
        </p:nvPicPr>
        <p:blipFill>
          <a:blip r:embed="rId2"/>
          <a:stretch>
            <a:fillRect/>
          </a:stretch>
        </p:blipFill>
        <p:spPr>
          <a:xfrm>
            <a:off x="0" y="770860"/>
            <a:ext cx="9144000" cy="5316279"/>
          </a:xfrm>
          <a:prstGeom prst="rect">
            <a:avLst/>
          </a:prstGeom>
        </p:spPr>
      </p:pic>
      <p:pic>
        <p:nvPicPr>
          <p:cNvPr id="3" name="6 Imagen">
            <a:extLst>
              <a:ext uri="{FF2B5EF4-FFF2-40B4-BE49-F238E27FC236}">
                <a16:creationId xmlns:a16="http://schemas.microsoft.com/office/drawing/2014/main" xmlns="" id="{1D4133D8-E78A-4F37-A44A-12476031E6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7953BED5-D670-4E08-B5C4-0B6E46BD8AE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C4FF21FD-0048-4F40-8427-5DDBFAC87477}"/>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2743038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E466D80-27AF-4B91-91CA-E2D8997B0A30}"/>
              </a:ext>
            </a:extLst>
          </p:cNvPr>
          <p:cNvPicPr>
            <a:picLocks noChangeAspect="1"/>
          </p:cNvPicPr>
          <p:nvPr/>
        </p:nvPicPr>
        <p:blipFill rotWithShape="1">
          <a:blip r:embed="rId2"/>
          <a:srcRect t="4176"/>
          <a:stretch/>
        </p:blipFill>
        <p:spPr>
          <a:xfrm>
            <a:off x="917848" y="836714"/>
            <a:ext cx="6909504" cy="4468448"/>
          </a:xfrm>
          <a:prstGeom prst="rect">
            <a:avLst/>
          </a:prstGeom>
        </p:spPr>
      </p:pic>
      <p:sp>
        <p:nvSpPr>
          <p:cNvPr id="3" name="Rectangle 2">
            <a:extLst>
              <a:ext uri="{FF2B5EF4-FFF2-40B4-BE49-F238E27FC236}">
                <a16:creationId xmlns:a16="http://schemas.microsoft.com/office/drawing/2014/main" xmlns="" id="{31F9917E-0047-4EF0-89D7-35C533DCFF43}"/>
              </a:ext>
            </a:extLst>
          </p:cNvPr>
          <p:cNvSpPr/>
          <p:nvPr/>
        </p:nvSpPr>
        <p:spPr>
          <a:xfrm>
            <a:off x="539552" y="5085184"/>
            <a:ext cx="8064896" cy="1754326"/>
          </a:xfrm>
          <a:prstGeom prst="rect">
            <a:avLst/>
          </a:prstGeom>
        </p:spPr>
        <p:txBody>
          <a:bodyPr wrap="square">
            <a:spAutoFit/>
          </a:bodyPr>
          <a:lstStyle/>
          <a:p>
            <a:r>
              <a:rPr lang="en-US" dirty="0"/>
              <a:t>In the case of the advertising data, we see from the linear regression output in Table that the RSE is 3.26. In other words, actual sales in each market deviate from the true regression line by approximately 3,260 units, on average. Of course, whether or not 3,260 units is an acceptable prediction error depends on the problem context. In the advertising data set, the mean value of sales over all markets is approximately 14,000 units, and so the percentage error is 3,260/14,000 = 23%</a:t>
            </a:r>
          </a:p>
        </p:txBody>
      </p:sp>
      <p:pic>
        <p:nvPicPr>
          <p:cNvPr id="4" name="6 Imagen">
            <a:extLst>
              <a:ext uri="{FF2B5EF4-FFF2-40B4-BE49-F238E27FC236}">
                <a16:creationId xmlns:a16="http://schemas.microsoft.com/office/drawing/2014/main" xmlns="" id="{1556C9AA-B242-4B15-83C7-4C559A8261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xmlns="" id="{DDE20784-6F73-48C2-878E-67FBAD3986F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8B881A3D-3674-42ED-BDF8-29C5FF22467C}"/>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1831817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A5DF42F-BFB0-4C05-B93A-8E4DEFB46124}"/>
              </a:ext>
            </a:extLst>
          </p:cNvPr>
          <p:cNvSpPr/>
          <p:nvPr/>
        </p:nvSpPr>
        <p:spPr>
          <a:xfrm>
            <a:off x="359532" y="1720840"/>
            <a:ext cx="8424936" cy="3416320"/>
          </a:xfrm>
          <a:prstGeom prst="rect">
            <a:avLst/>
          </a:prstGeom>
        </p:spPr>
        <p:txBody>
          <a:bodyPr wrap="square">
            <a:spAutoFit/>
          </a:bodyPr>
          <a:lstStyle/>
          <a:p>
            <a:pPr algn="just"/>
            <a:r>
              <a:rPr lang="en-US" dirty="0"/>
              <a:t>Standard errors can be used to compute confidence intervals. A 95% confidence interval is defined as a range of values such that with 95% interval probability, the range will contain the true unknown value of the parameter. The range is defined in terms of lower and upper limits computed from the sample of data. </a:t>
            </a:r>
          </a:p>
          <a:p>
            <a:pPr algn="just"/>
            <a:endParaRPr lang="en-US" dirty="0"/>
          </a:p>
          <a:p>
            <a:pPr algn="just"/>
            <a:r>
              <a:rPr lang="en-US" dirty="0"/>
              <a:t>In the case of the advertising data, the 95% confidence interval for β0 is [6.130, 7.935] and the 95% confidence interval for β1 is [0.042, 0.053].</a:t>
            </a:r>
          </a:p>
          <a:p>
            <a:pPr algn="just"/>
            <a:endParaRPr lang="en-US" dirty="0"/>
          </a:p>
          <a:p>
            <a:r>
              <a:rPr lang="en-US" dirty="0"/>
              <a:t>Therefore, we can conclude that in the absence of any advertising, sales will, on average, fall somewhere between 6,130 and 7,940 units. Furthermore, for each $1,000 increase in television advertising, there will be an average increase in sales of between 42 and 53 units</a:t>
            </a:r>
          </a:p>
        </p:txBody>
      </p:sp>
      <p:pic>
        <p:nvPicPr>
          <p:cNvPr id="3" name="6 Imagen">
            <a:extLst>
              <a:ext uri="{FF2B5EF4-FFF2-40B4-BE49-F238E27FC236}">
                <a16:creationId xmlns:a16="http://schemas.microsoft.com/office/drawing/2014/main" xmlns="" id="{54F9A5CB-7E46-4D2E-9800-82508AB5EE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3C339DA7-F9D6-4193-9768-D8322254BCE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991E00EB-6FDB-4829-9A28-511DF0188A95}"/>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365795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C3D1F1B-E3B9-4805-9D0A-C503A4794BA3}"/>
              </a:ext>
            </a:extLst>
          </p:cNvPr>
          <p:cNvSpPr/>
          <p:nvPr/>
        </p:nvSpPr>
        <p:spPr>
          <a:xfrm>
            <a:off x="99062" y="1028343"/>
            <a:ext cx="8784976" cy="4801314"/>
          </a:xfrm>
          <a:prstGeom prst="rect">
            <a:avLst/>
          </a:prstGeom>
        </p:spPr>
        <p:txBody>
          <a:bodyPr wrap="square">
            <a:spAutoFit/>
          </a:bodyPr>
          <a:lstStyle/>
          <a:p>
            <a:pPr algn="just"/>
            <a:r>
              <a:rPr lang="en-US" dirty="0"/>
              <a:t>Standard errors can also be used to perform hypothesis tests on the hypothesis coefficients. The most common hypothesis test involves testing the null test hypothesis of null hypothesis</a:t>
            </a:r>
          </a:p>
          <a:p>
            <a:pPr algn="just"/>
            <a:r>
              <a:rPr lang="en-US" dirty="0"/>
              <a:t>H0 : There is no relationship between X and Y, versus the alternative hypothesis Ha : There is some relationship between X and Y . </a:t>
            </a:r>
          </a:p>
          <a:p>
            <a:pPr algn="just"/>
            <a:endParaRPr lang="en-US" dirty="0"/>
          </a:p>
          <a:p>
            <a:pPr algn="just"/>
            <a:r>
              <a:rPr lang="en-US" dirty="0"/>
              <a:t>Mathematically, this corresponds to testing</a:t>
            </a:r>
          </a:p>
          <a:p>
            <a:pPr algn="just"/>
            <a:r>
              <a:rPr lang="en-US" dirty="0"/>
              <a:t>H0 : β1 = 0 versus Ha : β1 = 0,</a:t>
            </a:r>
          </a:p>
          <a:p>
            <a:pPr algn="just"/>
            <a:endParaRPr lang="en-US" dirty="0"/>
          </a:p>
          <a:p>
            <a:pPr algn="just"/>
            <a:r>
              <a:rPr lang="en-US" dirty="0"/>
              <a:t>since if β1 = 0 then the model reduces to Y = β0 + , and X is not associated with Y . To test the null hypothesis, we need to determine whether ˆ β1, our estimate for β1, is sufficiently far from zero that we can be confident that β1 is non-zero. </a:t>
            </a:r>
          </a:p>
          <a:p>
            <a:pPr algn="just"/>
            <a:endParaRPr lang="en-US" dirty="0"/>
          </a:p>
          <a:p>
            <a:pPr algn="just"/>
            <a:r>
              <a:rPr lang="en-US" dirty="0"/>
              <a:t>How far is far enough? This of course depends on the accuracy of ˆ β1—that is, it depends on SE( ˆ β1). If SE( ˆ β1) is small, then even relatively small values of ˆ β1 may provide strong evidence that β1 = 0, and hence that there is a relationship between X and Y . In contrast, if SE( ˆ β1) is large, then ˆ β1 must be large in absolute value in order for us to reject the null hypothesis. In</a:t>
            </a:r>
          </a:p>
        </p:txBody>
      </p:sp>
      <p:pic>
        <p:nvPicPr>
          <p:cNvPr id="3" name="Picture 2">
            <a:extLst>
              <a:ext uri="{FF2B5EF4-FFF2-40B4-BE49-F238E27FC236}">
                <a16:creationId xmlns:a16="http://schemas.microsoft.com/office/drawing/2014/main" xmlns="" id="{11C96F63-F915-44AE-A32C-97D5D10E86A6}"/>
              </a:ext>
            </a:extLst>
          </p:cNvPr>
          <p:cNvPicPr>
            <a:picLocks noChangeAspect="1"/>
          </p:cNvPicPr>
          <p:nvPr/>
        </p:nvPicPr>
        <p:blipFill>
          <a:blip r:embed="rId2"/>
          <a:stretch>
            <a:fillRect/>
          </a:stretch>
        </p:blipFill>
        <p:spPr>
          <a:xfrm>
            <a:off x="5508104" y="1988840"/>
            <a:ext cx="3198490" cy="1153818"/>
          </a:xfrm>
          <a:prstGeom prst="rect">
            <a:avLst/>
          </a:prstGeom>
        </p:spPr>
      </p:pic>
      <p:pic>
        <p:nvPicPr>
          <p:cNvPr id="4" name="6 Imagen">
            <a:extLst>
              <a:ext uri="{FF2B5EF4-FFF2-40B4-BE49-F238E27FC236}">
                <a16:creationId xmlns:a16="http://schemas.microsoft.com/office/drawing/2014/main" xmlns="" id="{61FECA69-6427-4FD5-ACDA-725DF560070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xmlns="" id="{002648DC-7D51-4E9B-8A9E-80ADD9CAE48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761AD0AE-776B-4AA3-8C4B-B3A2A29A2270}"/>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89102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013742F-1E5C-439C-987E-F26B76DE2AB9}"/>
              </a:ext>
            </a:extLst>
          </p:cNvPr>
          <p:cNvSpPr/>
          <p:nvPr/>
        </p:nvSpPr>
        <p:spPr>
          <a:xfrm>
            <a:off x="143508" y="980728"/>
            <a:ext cx="8856984" cy="5078313"/>
          </a:xfrm>
          <a:prstGeom prst="rect">
            <a:avLst/>
          </a:prstGeom>
        </p:spPr>
        <p:txBody>
          <a:bodyPr wrap="square">
            <a:spAutoFit/>
          </a:bodyPr>
          <a:lstStyle/>
          <a:p>
            <a:pPr algn="just"/>
            <a:r>
              <a:rPr lang="en-US" dirty="0"/>
              <a:t>we compute a t-statistic,</a:t>
            </a:r>
          </a:p>
          <a:p>
            <a:pPr algn="just"/>
            <a:endParaRPr lang="en-US" dirty="0"/>
          </a:p>
          <a:p>
            <a:pPr algn="just"/>
            <a:endParaRPr lang="en-US" dirty="0"/>
          </a:p>
          <a:p>
            <a:pPr algn="just"/>
            <a:endParaRPr lang="en-US" dirty="0"/>
          </a:p>
          <a:p>
            <a:pPr algn="just"/>
            <a:endParaRPr lang="en-US" dirty="0"/>
          </a:p>
          <a:p>
            <a:pPr algn="just"/>
            <a:r>
              <a:rPr lang="en-US" dirty="0"/>
              <a:t>which measures the number of standard deviations that ˆ β1 is away from 0. If there really is no relationship between X and Y , then we expect that will have a t-distribution with n−2 degrees of freedom. The t distribution has a bell shape and for values of n greater than approximately 30 it is quite similar to the normal distribution. Consequently, it is a simple matter to compute the probability of observing any number equal to |t| or larger in absolute value, assuming β1= 0. We call this probability the p-value.</a:t>
            </a:r>
          </a:p>
          <a:p>
            <a:pPr algn="just"/>
            <a:endParaRPr lang="en-US" dirty="0"/>
          </a:p>
          <a:p>
            <a:pPr algn="just"/>
            <a:r>
              <a:rPr lang="en-US" dirty="0"/>
              <a:t>Roughly speaking, we interpret the p-value as follows: a small p-value indicates that it is unlikely to observe such a </a:t>
            </a:r>
            <a:r>
              <a:rPr lang="en-US" dirty="0" err="1"/>
              <a:t>substant</a:t>
            </a:r>
            <a:r>
              <a:rPr lang="en-US" dirty="0"/>
              <a:t> </a:t>
            </a:r>
            <a:r>
              <a:rPr lang="en-US" dirty="0" err="1"/>
              <a:t>dictor</a:t>
            </a:r>
            <a:r>
              <a:rPr lang="en-US" dirty="0"/>
              <a:t> and the response due to chance, in the absence of any real association then we can infer that there is an association between the predictor and the response. We reject the null hypothesis—that is, we declare a relationship to exist between X and Y —if the p-value is small enough. Typical p-value cutoffs for rejecting the null hypothesis are 5 or 1%</a:t>
            </a:r>
          </a:p>
        </p:txBody>
      </p:sp>
      <p:pic>
        <p:nvPicPr>
          <p:cNvPr id="3" name="Picture 2">
            <a:extLst>
              <a:ext uri="{FF2B5EF4-FFF2-40B4-BE49-F238E27FC236}">
                <a16:creationId xmlns:a16="http://schemas.microsoft.com/office/drawing/2014/main" xmlns="" id="{123C7E6B-E539-455E-BD57-2885590CFB4B}"/>
              </a:ext>
            </a:extLst>
          </p:cNvPr>
          <p:cNvPicPr>
            <a:picLocks noChangeAspect="1"/>
          </p:cNvPicPr>
          <p:nvPr/>
        </p:nvPicPr>
        <p:blipFill>
          <a:blip r:embed="rId2"/>
          <a:stretch>
            <a:fillRect/>
          </a:stretch>
        </p:blipFill>
        <p:spPr>
          <a:xfrm>
            <a:off x="4139952" y="980728"/>
            <a:ext cx="2274955" cy="1188715"/>
          </a:xfrm>
          <a:prstGeom prst="rect">
            <a:avLst/>
          </a:prstGeom>
        </p:spPr>
      </p:pic>
      <p:pic>
        <p:nvPicPr>
          <p:cNvPr id="4" name="6 Imagen">
            <a:extLst>
              <a:ext uri="{FF2B5EF4-FFF2-40B4-BE49-F238E27FC236}">
                <a16:creationId xmlns:a16="http://schemas.microsoft.com/office/drawing/2014/main" xmlns="" id="{0458B551-623B-4B4A-843D-6CD9DCD605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xmlns="" id="{046DDB60-0982-4C52-8004-337456E5AAB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C2C78171-A790-4125-90A4-8DB635C5810B}"/>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1117364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D1E77F5-FAEF-4A0D-9159-6B1106388C99}"/>
              </a:ext>
            </a:extLst>
          </p:cNvPr>
          <p:cNvSpPr/>
          <p:nvPr/>
        </p:nvSpPr>
        <p:spPr>
          <a:xfrm>
            <a:off x="204756" y="1124744"/>
            <a:ext cx="8280920" cy="3693319"/>
          </a:xfrm>
          <a:prstGeom prst="rect">
            <a:avLst/>
          </a:prstGeom>
        </p:spPr>
        <p:txBody>
          <a:bodyPr wrap="square">
            <a:spAutoFit/>
          </a:bodyPr>
          <a:lstStyle/>
          <a:p>
            <a:pPr algn="just"/>
            <a:r>
              <a:rPr lang="en-US" dirty="0"/>
              <a:t>The R2 statistic provides an alternative measure of fit. It takes the form of a proportion—the proportion of variance explained—and so it always takes on a value between 0 and 1, and is independent of the scale of Y . where TSS = (</a:t>
            </a:r>
            <a:r>
              <a:rPr lang="en-US" dirty="0" err="1"/>
              <a:t>yi</a:t>
            </a:r>
            <a:r>
              <a:rPr lang="en-US" dirty="0"/>
              <a:t> − ¯y)2 is the total sum of squares, and RSS is defined total sum. TSS measures the total variance in the response Y , and can be squares thought of as the amount of variability inherent in the response before the regression is performed. In contrast, RSS measures the amount of variability that is left unexplained after performing the regression. Hence, TSS−RSS measures the amount of variability in the response that is explained (or removed) by performing the regression, and R2 measures the proportion of variability in Y that can be explained using X. An R2 statistic that is close to 1 indicates that a large proportion of the variability in the response has been explained by the regression. A number near 0 indicates that the regression did not explain much of the variability in the response</a:t>
            </a:r>
          </a:p>
        </p:txBody>
      </p:sp>
      <p:pic>
        <p:nvPicPr>
          <p:cNvPr id="3" name="Picture 2">
            <a:extLst>
              <a:ext uri="{FF2B5EF4-FFF2-40B4-BE49-F238E27FC236}">
                <a16:creationId xmlns:a16="http://schemas.microsoft.com/office/drawing/2014/main" xmlns="" id="{99F8BE68-BC55-429B-84EC-1820388FEB80}"/>
              </a:ext>
            </a:extLst>
          </p:cNvPr>
          <p:cNvPicPr>
            <a:picLocks noChangeAspect="1"/>
          </p:cNvPicPr>
          <p:nvPr/>
        </p:nvPicPr>
        <p:blipFill>
          <a:blip r:embed="rId2"/>
          <a:stretch>
            <a:fillRect/>
          </a:stretch>
        </p:blipFill>
        <p:spPr>
          <a:xfrm>
            <a:off x="2050554" y="5142745"/>
            <a:ext cx="5042892" cy="1181022"/>
          </a:xfrm>
          <a:prstGeom prst="rect">
            <a:avLst/>
          </a:prstGeom>
        </p:spPr>
      </p:pic>
      <p:pic>
        <p:nvPicPr>
          <p:cNvPr id="4" name="6 Imagen">
            <a:extLst>
              <a:ext uri="{FF2B5EF4-FFF2-40B4-BE49-F238E27FC236}">
                <a16:creationId xmlns:a16="http://schemas.microsoft.com/office/drawing/2014/main" xmlns="" id="{3A41CB20-555B-4893-B602-D7A4C1BC8D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xmlns="" id="{0788FD7F-4C28-4894-BD49-A12AA74F3132}"/>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xmlns="" id="{EAD79CDC-86A0-464F-9721-1BACEC780394}"/>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352976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24C37FD-075D-4094-9AB4-6F340C743CC4}"/>
              </a:ext>
            </a:extLst>
          </p:cNvPr>
          <p:cNvSpPr/>
          <p:nvPr/>
        </p:nvSpPr>
        <p:spPr>
          <a:xfrm>
            <a:off x="359532" y="1124744"/>
            <a:ext cx="8424936" cy="2585323"/>
          </a:xfrm>
          <a:prstGeom prst="rect">
            <a:avLst/>
          </a:prstGeom>
        </p:spPr>
        <p:txBody>
          <a:bodyPr wrap="square">
            <a:spAutoFit/>
          </a:bodyPr>
          <a:lstStyle/>
          <a:p>
            <a:pPr algn="just"/>
            <a:r>
              <a:rPr lang="en-US" dirty="0"/>
              <a:t>The F-statistic for the multiple linear regression model obtained by regressing sales onto radio, TV, and newspaper is shown in Table 3.6. In this example the F-statistic is 570. Since this is far larger than 1, it provides compelling evidence against the null hypothesis H0. In other words, the large F-statistic suggests that at least one of the advertising media must be related to sales. However, what if the F-statistic had been closer to 1? How large does the F-statistic need to be before we can reject H0 and conclude that there is a relationship? It turns out that the answer depends on the values of n and p. When n is large, an F-statistic that is just a little larger than 1 might still provide evidence against H0. In contrast, a larger F-statistic is needed to reject H0 if n is small.</a:t>
            </a:r>
          </a:p>
        </p:txBody>
      </p:sp>
      <p:pic>
        <p:nvPicPr>
          <p:cNvPr id="3" name="6 Imagen">
            <a:extLst>
              <a:ext uri="{FF2B5EF4-FFF2-40B4-BE49-F238E27FC236}">
                <a16:creationId xmlns:a16="http://schemas.microsoft.com/office/drawing/2014/main" xmlns="" id="{53F143B7-8BEA-4656-AEBC-FF546D399F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B2F7665F-22BA-4F4A-A08A-0F5B013BECD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52EED03A-E8A6-4796-8477-B2B308E00603}"/>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1829169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9682949-6ED1-47A2-95F8-276A0DB41EA5}"/>
              </a:ext>
            </a:extLst>
          </p:cNvPr>
          <p:cNvPicPr>
            <a:picLocks noChangeAspect="1"/>
          </p:cNvPicPr>
          <p:nvPr/>
        </p:nvPicPr>
        <p:blipFill>
          <a:blip r:embed="rId2"/>
          <a:stretch>
            <a:fillRect/>
          </a:stretch>
        </p:blipFill>
        <p:spPr>
          <a:xfrm>
            <a:off x="417351" y="0"/>
            <a:ext cx="8309298" cy="6858000"/>
          </a:xfrm>
          <a:prstGeom prst="rect">
            <a:avLst/>
          </a:prstGeom>
        </p:spPr>
      </p:pic>
    </p:spTree>
    <p:extLst>
      <p:ext uri="{BB962C8B-B14F-4D97-AF65-F5344CB8AC3E}">
        <p14:creationId xmlns:p14="http://schemas.microsoft.com/office/powerpoint/2010/main" val="289641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77B15C6-EB9B-480F-B453-419804C84DB7}"/>
              </a:ext>
            </a:extLst>
          </p:cNvPr>
          <p:cNvPicPr>
            <a:picLocks noChangeAspect="1"/>
          </p:cNvPicPr>
          <p:nvPr/>
        </p:nvPicPr>
        <p:blipFill>
          <a:blip r:embed="rId2"/>
          <a:stretch>
            <a:fillRect/>
          </a:stretch>
        </p:blipFill>
        <p:spPr>
          <a:xfrm>
            <a:off x="0" y="838748"/>
            <a:ext cx="9144000" cy="5180504"/>
          </a:xfrm>
          <a:prstGeom prst="rect">
            <a:avLst/>
          </a:prstGeom>
        </p:spPr>
      </p:pic>
      <p:pic>
        <p:nvPicPr>
          <p:cNvPr id="3" name="6 Imagen">
            <a:extLst>
              <a:ext uri="{FF2B5EF4-FFF2-40B4-BE49-F238E27FC236}">
                <a16:creationId xmlns:a16="http://schemas.microsoft.com/office/drawing/2014/main" xmlns="" id="{12FDB99D-7BDC-4027-A654-F9983B4364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658D0E29-DF1E-4EDF-8D85-B982DEA32A2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0423BA7D-3423-4B90-97B5-02ED561D47DA}"/>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436799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06B23C5-7CD9-4851-AAC6-FAA5F26EAFE4}"/>
              </a:ext>
            </a:extLst>
          </p:cNvPr>
          <p:cNvPicPr>
            <a:picLocks noChangeAspect="1"/>
          </p:cNvPicPr>
          <p:nvPr/>
        </p:nvPicPr>
        <p:blipFill>
          <a:blip r:embed="rId2"/>
          <a:stretch>
            <a:fillRect/>
          </a:stretch>
        </p:blipFill>
        <p:spPr>
          <a:xfrm>
            <a:off x="935596" y="2755609"/>
            <a:ext cx="7272808" cy="4102391"/>
          </a:xfrm>
          <a:prstGeom prst="rect">
            <a:avLst/>
          </a:prstGeom>
        </p:spPr>
      </p:pic>
      <p:pic>
        <p:nvPicPr>
          <p:cNvPr id="3" name="Picture 2">
            <a:extLst>
              <a:ext uri="{FF2B5EF4-FFF2-40B4-BE49-F238E27FC236}">
                <a16:creationId xmlns:a16="http://schemas.microsoft.com/office/drawing/2014/main" xmlns="" id="{3DD8B0FC-B7C7-4572-84E1-A1AD13656202}"/>
              </a:ext>
            </a:extLst>
          </p:cNvPr>
          <p:cNvPicPr>
            <a:picLocks noChangeAspect="1"/>
          </p:cNvPicPr>
          <p:nvPr/>
        </p:nvPicPr>
        <p:blipFill>
          <a:blip r:embed="rId3"/>
          <a:stretch>
            <a:fillRect/>
          </a:stretch>
        </p:blipFill>
        <p:spPr>
          <a:xfrm>
            <a:off x="1071612" y="0"/>
            <a:ext cx="7452320" cy="2899356"/>
          </a:xfrm>
          <a:prstGeom prst="rect">
            <a:avLst/>
          </a:prstGeom>
        </p:spPr>
      </p:pic>
    </p:spTree>
    <p:extLst>
      <p:ext uri="{BB962C8B-B14F-4D97-AF65-F5344CB8AC3E}">
        <p14:creationId xmlns:p14="http://schemas.microsoft.com/office/powerpoint/2010/main" val="39382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xmlns="" id="{B0190AAF-2448-4960-89E2-E2431463D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50" y="1871663"/>
            <a:ext cx="7951690" cy="358648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xmlns="" id="{9E6BC9AC-0D77-48F3-A65E-7A8F6F25FD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2DB68AC5-C480-4FAC-A106-C8142412065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C96DCC70-2293-4A55-82D0-A6E188C094EC}"/>
              </a:ext>
            </a:extLst>
          </p:cNvPr>
          <p:cNvSpPr txBox="1"/>
          <p:nvPr/>
        </p:nvSpPr>
        <p:spPr>
          <a:xfrm>
            <a:off x="99062" y="116632"/>
            <a:ext cx="1070229" cy="523220"/>
          </a:xfrm>
          <a:prstGeom prst="rect">
            <a:avLst/>
          </a:prstGeom>
          <a:noFill/>
        </p:spPr>
        <p:txBody>
          <a:bodyPr wrap="none" rtlCol="0">
            <a:spAutoFit/>
          </a:bodyPr>
          <a:lstStyle/>
          <a:p>
            <a:r>
              <a:rPr lang="es-CO" sz="2800" b="1" i="1" dirty="0"/>
              <a:t>LOGIT</a:t>
            </a:r>
          </a:p>
        </p:txBody>
      </p:sp>
    </p:spTree>
    <p:extLst>
      <p:ext uri="{BB962C8B-B14F-4D97-AF65-F5344CB8AC3E}">
        <p14:creationId xmlns:p14="http://schemas.microsoft.com/office/powerpoint/2010/main" val="1186498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B453F49-0C26-4AB6-AFF3-B22026334971}"/>
              </a:ext>
            </a:extLst>
          </p:cNvPr>
          <p:cNvPicPr>
            <a:picLocks noChangeAspect="1"/>
          </p:cNvPicPr>
          <p:nvPr/>
        </p:nvPicPr>
        <p:blipFill>
          <a:blip r:embed="rId2"/>
          <a:stretch>
            <a:fillRect/>
          </a:stretch>
        </p:blipFill>
        <p:spPr>
          <a:xfrm>
            <a:off x="0" y="1385969"/>
            <a:ext cx="9144000" cy="4086062"/>
          </a:xfrm>
          <a:prstGeom prst="rect">
            <a:avLst/>
          </a:prstGeom>
        </p:spPr>
      </p:pic>
      <p:pic>
        <p:nvPicPr>
          <p:cNvPr id="3" name="6 Imagen">
            <a:extLst>
              <a:ext uri="{FF2B5EF4-FFF2-40B4-BE49-F238E27FC236}">
                <a16:creationId xmlns:a16="http://schemas.microsoft.com/office/drawing/2014/main" xmlns="" id="{8DB1DFB8-C07E-40AE-94F9-B5BF93D219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xmlns="" id="{43E51A4A-0369-43B5-9E84-EA804A706254}"/>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xmlns="" id="{4719AF4A-9FBB-43E6-A229-EA22C79640E4}"/>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11435465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7504" y="836712"/>
            <a:ext cx="8568952" cy="5690061"/>
          </a:xfrm>
          <a:prstGeom prst="rect">
            <a:avLst/>
          </a:prstGeom>
        </p:spPr>
      </p:pic>
      <p:pic>
        <p:nvPicPr>
          <p:cNvPr id="3" name="Imagen 2"/>
          <p:cNvPicPr>
            <a:picLocks noChangeAspect="1"/>
          </p:cNvPicPr>
          <p:nvPr/>
        </p:nvPicPr>
        <p:blipFill>
          <a:blip r:embed="rId3"/>
          <a:stretch>
            <a:fillRect/>
          </a:stretch>
        </p:blipFill>
        <p:spPr>
          <a:xfrm>
            <a:off x="1355156" y="4005064"/>
            <a:ext cx="6073647" cy="738597"/>
          </a:xfrm>
          <a:prstGeom prst="rect">
            <a:avLst/>
          </a:prstGeom>
          <a:ln>
            <a:solidFill>
              <a:srgbClr val="FF0000"/>
            </a:solidFill>
          </a:ln>
        </p:spPr>
      </p:pic>
      <p:sp>
        <p:nvSpPr>
          <p:cNvPr id="7" name="CuadroTexto 6"/>
          <p:cNvSpPr txBox="1"/>
          <p:nvPr/>
        </p:nvSpPr>
        <p:spPr>
          <a:xfrm>
            <a:off x="6535973" y="6598974"/>
            <a:ext cx="2582758" cy="246221"/>
          </a:xfrm>
          <a:prstGeom prst="rect">
            <a:avLst/>
          </a:prstGeom>
          <a:noFill/>
        </p:spPr>
        <p:txBody>
          <a:bodyPr wrap="none" rtlCol="0">
            <a:spAutoFit/>
          </a:bodyPr>
          <a:lstStyle/>
          <a:p>
            <a:r>
              <a:rPr lang="es-CO" sz="1000" dirty="0"/>
              <a:t>Fuente: </a:t>
            </a:r>
            <a:r>
              <a:rPr lang="es-CO" sz="1000" dirty="0" err="1"/>
              <a:t>Chen</a:t>
            </a:r>
            <a:r>
              <a:rPr lang="es-CO" sz="1000" dirty="0"/>
              <a:t> et al (2016), río </a:t>
            </a:r>
            <a:r>
              <a:rPr lang="es-CO" sz="1000" dirty="0" err="1"/>
              <a:t>Yangtze</a:t>
            </a:r>
            <a:r>
              <a:rPr lang="es-CO" sz="1000" dirty="0"/>
              <a:t> (China)</a:t>
            </a:r>
          </a:p>
        </p:txBody>
      </p:sp>
      <p:pic>
        <p:nvPicPr>
          <p:cNvPr id="8" name="6 Imagen">
            <a:extLst>
              <a:ext uri="{FF2B5EF4-FFF2-40B4-BE49-F238E27FC236}">
                <a16:creationId xmlns:a16="http://schemas.microsoft.com/office/drawing/2014/main" xmlns="" id="{159095B0-2555-4B47-99EE-412B7C3752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8">
            <a:extLst>
              <a:ext uri="{FF2B5EF4-FFF2-40B4-BE49-F238E27FC236}">
                <a16:creationId xmlns:a16="http://schemas.microsoft.com/office/drawing/2014/main" xmlns="" id="{6B54FE00-2CB3-4AFA-B8D8-90AA6F14849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CuadroTexto 9">
            <a:extLst>
              <a:ext uri="{FF2B5EF4-FFF2-40B4-BE49-F238E27FC236}">
                <a16:creationId xmlns:a16="http://schemas.microsoft.com/office/drawing/2014/main" xmlns="" id="{5669D58E-A9ED-4C1E-A47B-89B17653A2F9}"/>
              </a:ext>
            </a:extLst>
          </p:cNvPr>
          <p:cNvSpPr txBox="1"/>
          <p:nvPr/>
        </p:nvSpPr>
        <p:spPr>
          <a:xfrm>
            <a:off x="99062" y="116632"/>
            <a:ext cx="2769925" cy="523220"/>
          </a:xfrm>
          <a:prstGeom prst="rect">
            <a:avLst/>
          </a:prstGeom>
          <a:noFill/>
        </p:spPr>
        <p:txBody>
          <a:bodyPr wrap="none" rtlCol="0">
            <a:spAutoFit/>
          </a:bodyPr>
          <a:lstStyle/>
          <a:p>
            <a:r>
              <a:rPr lang="es-CO" sz="2800" b="1" dirty="0"/>
              <a:t>INTERPRETACION</a:t>
            </a:r>
          </a:p>
        </p:txBody>
      </p:sp>
    </p:spTree>
    <p:extLst>
      <p:ext uri="{BB962C8B-B14F-4D97-AF65-F5344CB8AC3E}">
        <p14:creationId xmlns:p14="http://schemas.microsoft.com/office/powerpoint/2010/main" val="2756721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7504" y="1772816"/>
            <a:ext cx="8903734" cy="3168352"/>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6228184" y="6611779"/>
            <a:ext cx="2826415" cy="246221"/>
          </a:xfrm>
          <a:prstGeom prst="rect">
            <a:avLst/>
          </a:prstGeom>
          <a:noFill/>
        </p:spPr>
        <p:txBody>
          <a:bodyPr wrap="none" rtlCol="0">
            <a:spAutoFit/>
          </a:bodyPr>
          <a:lstStyle/>
          <a:p>
            <a:r>
              <a:rPr lang="es-CO" sz="1000" dirty="0"/>
              <a:t>Fuente: </a:t>
            </a:r>
            <a:r>
              <a:rPr lang="es-CO" sz="1000" dirty="0" err="1"/>
              <a:t>Chen</a:t>
            </a:r>
            <a:r>
              <a:rPr lang="es-CO" sz="1000" dirty="0"/>
              <a:t> et al, (2016) en el río </a:t>
            </a:r>
            <a:r>
              <a:rPr lang="es-CO" sz="1000" dirty="0" err="1"/>
              <a:t>Yangtze</a:t>
            </a:r>
            <a:r>
              <a:rPr lang="es-CO" sz="1000" dirty="0"/>
              <a:t> (China)</a:t>
            </a:r>
          </a:p>
        </p:txBody>
      </p:sp>
      <p:sp>
        <p:nvSpPr>
          <p:cNvPr id="7" name="CuadroTexto 6"/>
          <p:cNvSpPr txBox="1"/>
          <p:nvPr/>
        </p:nvSpPr>
        <p:spPr>
          <a:xfrm>
            <a:off x="99062" y="116632"/>
            <a:ext cx="6061018" cy="523220"/>
          </a:xfrm>
          <a:prstGeom prst="rect">
            <a:avLst/>
          </a:prstGeom>
          <a:noFill/>
        </p:spPr>
        <p:txBody>
          <a:bodyPr wrap="none" rtlCol="0">
            <a:spAutoFit/>
          </a:bodyPr>
          <a:lstStyle/>
          <a:p>
            <a:r>
              <a:rPr lang="es-CO" sz="2800" b="1" dirty="0" smtClean="0"/>
              <a:t>TÉCNICA APLICADA: </a:t>
            </a:r>
            <a:r>
              <a:rPr lang="es-CO" sz="2800" b="1" dirty="0"/>
              <a:t>Regresión Logística</a:t>
            </a:r>
          </a:p>
        </p:txBody>
      </p:sp>
    </p:spTree>
    <p:extLst>
      <p:ext uri="{BB962C8B-B14F-4D97-AF65-F5344CB8AC3E}">
        <p14:creationId xmlns:p14="http://schemas.microsoft.com/office/powerpoint/2010/main" val="32846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lo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203053" cy="5472608"/>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1070229" cy="523220"/>
          </a:xfrm>
          <a:prstGeom prst="rect">
            <a:avLst/>
          </a:prstGeom>
          <a:noFill/>
        </p:spPr>
        <p:txBody>
          <a:bodyPr wrap="none" rtlCol="0">
            <a:spAutoFit/>
          </a:bodyPr>
          <a:lstStyle/>
          <a:p>
            <a:r>
              <a:rPr lang="es-CO" sz="2800" b="1" i="1" dirty="0"/>
              <a:t>LOGIT</a:t>
            </a:r>
          </a:p>
        </p:txBody>
      </p:sp>
    </p:spTree>
    <p:extLst>
      <p:ext uri="{BB962C8B-B14F-4D97-AF65-F5344CB8AC3E}">
        <p14:creationId xmlns:p14="http://schemas.microsoft.com/office/powerpoint/2010/main" val="333864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
        <p:nvSpPr>
          <p:cNvPr id="11" name="CuadroTexto 10"/>
          <p:cNvSpPr txBox="1"/>
          <p:nvPr/>
        </p:nvSpPr>
        <p:spPr>
          <a:xfrm>
            <a:off x="145737" y="958471"/>
            <a:ext cx="8568952" cy="646331"/>
          </a:xfrm>
          <a:prstGeom prst="rect">
            <a:avLst/>
          </a:prstGeom>
          <a:noFill/>
        </p:spPr>
        <p:txBody>
          <a:bodyPr wrap="square" rtlCol="0">
            <a:spAutoFit/>
          </a:bodyPr>
          <a:lstStyle/>
          <a:p>
            <a:pPr algn="just"/>
            <a:r>
              <a:rPr lang="es-CO" dirty="0"/>
              <a:t>La Regresión Logística es una combinación lineal de variables independientes (factores explicativos) para explicar la varianza en una variable dependiente tipo </a:t>
            </a:r>
            <a:r>
              <a:rPr lang="es-CO" dirty="0" err="1"/>
              <a:t>dummy</a:t>
            </a:r>
            <a:r>
              <a:rPr lang="es-CO" dirty="0"/>
              <a:t> [0 – 1].</a:t>
            </a:r>
          </a:p>
        </p:txBody>
      </p:sp>
      <p:graphicFrame>
        <p:nvGraphicFramePr>
          <p:cNvPr id="14" name="Object 2"/>
          <p:cNvGraphicFramePr>
            <a:graphicFrameLocks/>
          </p:cNvGraphicFramePr>
          <p:nvPr>
            <p:extLst>
              <p:ext uri="{D42A27DB-BD31-4B8C-83A1-F6EECF244321}">
                <p14:modId xmlns:p14="http://schemas.microsoft.com/office/powerpoint/2010/main" val="3183545747"/>
              </p:ext>
            </p:extLst>
          </p:nvPr>
        </p:nvGraphicFramePr>
        <p:xfrm>
          <a:off x="1331640" y="2708920"/>
          <a:ext cx="5040560" cy="3000949"/>
        </p:xfrm>
        <a:graphic>
          <a:graphicData uri="http://schemas.openxmlformats.org/presentationml/2006/ole">
            <mc:AlternateContent xmlns:mc="http://schemas.openxmlformats.org/markup-compatibility/2006">
              <mc:Choice xmlns:v="urn:schemas-microsoft-com:vml" Requires="v">
                <p:oleObj spid="_x0000_s2198" name="Photo House" r:id="rId4" imgW="4631934" imgH="3492197" progId="Photohse.Document">
                  <p:embed/>
                </p:oleObj>
              </mc:Choice>
              <mc:Fallback>
                <p:oleObj name="Photo House" r:id="rId4" imgW="4631934" imgH="3492197" progId="Photohse.Document">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708920"/>
                        <a:ext cx="5040560" cy="3000949"/>
                      </a:xfrm>
                      <a:prstGeom prst="rect">
                        <a:avLst/>
                      </a:prstGeom>
                      <a:noFill/>
                      <a:ln>
                        <a:noFill/>
                      </a:ln>
                      <a:effectLst/>
                    </p:spPr>
                  </p:pic>
                </p:oleObj>
              </mc:Fallback>
            </mc:AlternateContent>
          </a:graphicData>
        </a:graphic>
      </p:graphicFrame>
      <p:graphicFrame>
        <p:nvGraphicFramePr>
          <p:cNvPr id="15" name="Object 3"/>
          <p:cNvGraphicFramePr>
            <a:graphicFrameLocks noChangeAspect="1"/>
          </p:cNvGraphicFramePr>
          <p:nvPr>
            <p:extLst>
              <p:ext uri="{D42A27DB-BD31-4B8C-83A1-F6EECF244321}">
                <p14:modId xmlns:p14="http://schemas.microsoft.com/office/powerpoint/2010/main" val="2609421262"/>
              </p:ext>
            </p:extLst>
          </p:nvPr>
        </p:nvGraphicFramePr>
        <p:xfrm>
          <a:off x="6723856" y="3645024"/>
          <a:ext cx="1990833" cy="746562"/>
        </p:xfrm>
        <a:graphic>
          <a:graphicData uri="http://schemas.openxmlformats.org/presentationml/2006/ole">
            <mc:AlternateContent xmlns:mc="http://schemas.openxmlformats.org/markup-compatibility/2006">
              <mc:Choice xmlns:v="urn:schemas-microsoft-com:vml" Requires="v">
                <p:oleObj spid="_x0000_s2199" name="Equation" r:id="rId6" imgW="1231366" imgH="418918" progId="Equation.3">
                  <p:embed/>
                </p:oleObj>
              </mc:Choice>
              <mc:Fallback>
                <p:oleObj name="Equation" r:id="rId6" imgW="1231366" imgH="4189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3856" y="3645024"/>
                        <a:ext cx="1990833" cy="746562"/>
                      </a:xfrm>
                      <a:prstGeom prst="rect">
                        <a:avLst/>
                      </a:prstGeom>
                      <a:noFill/>
                    </p:spPr>
                  </p:pic>
                </p:oleObj>
              </mc:Fallback>
            </mc:AlternateContent>
          </a:graphicData>
        </a:graphic>
      </p:graphicFrame>
      <p:cxnSp>
        <p:nvCxnSpPr>
          <p:cNvPr id="6" name="5 Conector recto de flecha"/>
          <p:cNvCxnSpPr/>
          <p:nvPr/>
        </p:nvCxnSpPr>
        <p:spPr>
          <a:xfrm>
            <a:off x="8460432" y="4293096"/>
            <a:ext cx="25244" cy="15863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 name="6 CuadroTexto"/>
          <p:cNvSpPr txBox="1"/>
          <p:nvPr/>
        </p:nvSpPr>
        <p:spPr>
          <a:xfrm>
            <a:off x="3556445" y="5879422"/>
            <a:ext cx="5587555" cy="369332"/>
          </a:xfrm>
          <a:prstGeom prst="rect">
            <a:avLst/>
          </a:prstGeom>
          <a:noFill/>
        </p:spPr>
        <p:txBody>
          <a:bodyPr wrap="none" rtlCol="0">
            <a:spAutoFit/>
          </a:bodyPr>
          <a:lstStyle/>
          <a:p>
            <a:r>
              <a:rPr lang="es-CO" dirty="0"/>
              <a:t>Relación lineal en función de las variables independientes</a:t>
            </a:r>
          </a:p>
        </p:txBody>
      </p:sp>
      <p:cxnSp>
        <p:nvCxnSpPr>
          <p:cNvPr id="10" name="9 Conector recto de flecha"/>
          <p:cNvCxnSpPr/>
          <p:nvPr/>
        </p:nvCxnSpPr>
        <p:spPr>
          <a:xfrm flipV="1">
            <a:off x="7092280" y="2420888"/>
            <a:ext cx="0" cy="12241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11 CuadroTexto"/>
          <p:cNvSpPr txBox="1"/>
          <p:nvPr/>
        </p:nvSpPr>
        <p:spPr>
          <a:xfrm>
            <a:off x="3556445" y="2069811"/>
            <a:ext cx="3922356" cy="369332"/>
          </a:xfrm>
          <a:prstGeom prst="rect">
            <a:avLst/>
          </a:prstGeom>
          <a:noFill/>
        </p:spPr>
        <p:txBody>
          <a:bodyPr wrap="none" rtlCol="0">
            <a:spAutoFit/>
          </a:bodyPr>
          <a:lstStyle/>
          <a:p>
            <a:r>
              <a:rPr lang="es-CO" dirty="0"/>
              <a:t>Probabilidad de la variable dependiente</a:t>
            </a:r>
          </a:p>
        </p:txBody>
      </p:sp>
      <p:sp>
        <p:nvSpPr>
          <p:cNvPr id="8" name="Elipse 7"/>
          <p:cNvSpPr/>
          <p:nvPr/>
        </p:nvSpPr>
        <p:spPr>
          <a:xfrm>
            <a:off x="7833534" y="3645024"/>
            <a:ext cx="783105"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p:cNvSpPr/>
          <p:nvPr/>
        </p:nvSpPr>
        <p:spPr>
          <a:xfrm>
            <a:off x="7985934" y="4005064"/>
            <a:ext cx="783105"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975563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
        <p:nvSpPr>
          <p:cNvPr id="6" name="CuadroTexto 5"/>
          <p:cNvSpPr txBox="1"/>
          <p:nvPr/>
        </p:nvSpPr>
        <p:spPr>
          <a:xfrm>
            <a:off x="108423" y="770926"/>
            <a:ext cx="8496944" cy="4524315"/>
          </a:xfrm>
          <a:prstGeom prst="rect">
            <a:avLst/>
          </a:prstGeom>
          <a:noFill/>
        </p:spPr>
        <p:txBody>
          <a:bodyPr wrap="square" rtlCol="0">
            <a:spAutoFit/>
          </a:bodyPr>
          <a:lstStyle/>
          <a:p>
            <a:pPr algn="just"/>
            <a:r>
              <a:rPr lang="es-CO" b="1" dirty="0"/>
              <a:t>Ventajas</a:t>
            </a:r>
            <a:r>
              <a:rPr lang="es-CO" dirty="0"/>
              <a:t>:</a:t>
            </a:r>
          </a:p>
          <a:p>
            <a:pPr marL="285750" indent="-285750" algn="just">
              <a:buFont typeface="Wingdings" panose="05000000000000000000" pitchFamily="2" charset="2"/>
              <a:buChar char="ü"/>
            </a:pPr>
            <a:r>
              <a:rPr lang="es-CO" dirty="0"/>
              <a:t>Las variables </a:t>
            </a:r>
            <a:r>
              <a:rPr lang="es-CO" dirty="0" err="1"/>
              <a:t>predictoras</a:t>
            </a:r>
            <a:r>
              <a:rPr lang="es-CO" dirty="0"/>
              <a:t> pueden ser continuas, discretas, dicótomas, o cualquier combinación de ellas.</a:t>
            </a:r>
          </a:p>
          <a:p>
            <a:pPr marL="285750" indent="-285750" algn="just">
              <a:buFont typeface="Wingdings" panose="05000000000000000000" pitchFamily="2" charset="2"/>
              <a:buChar char="ü"/>
            </a:pPr>
            <a:r>
              <a:rPr lang="es-CO" dirty="0"/>
              <a:t>La variable dependiente es </a:t>
            </a:r>
            <a:r>
              <a:rPr lang="es-CO" dirty="0" err="1"/>
              <a:t>dicotoma</a:t>
            </a:r>
            <a:endParaRPr lang="es-CO" dirty="0"/>
          </a:p>
          <a:p>
            <a:pPr marL="285750" indent="-285750" algn="just">
              <a:buFont typeface="Wingdings" panose="05000000000000000000" pitchFamily="2" charset="2"/>
              <a:buChar char="ü"/>
            </a:pPr>
            <a:r>
              <a:rPr lang="es-CO" dirty="0"/>
              <a:t>No requiere distribución normal de las variables</a:t>
            </a:r>
          </a:p>
          <a:p>
            <a:pPr algn="just"/>
            <a:endParaRPr lang="es-CO" dirty="0"/>
          </a:p>
          <a:p>
            <a:pPr algn="just"/>
            <a:r>
              <a:rPr lang="es-CO" b="1" dirty="0"/>
              <a:t>Desventajas</a:t>
            </a:r>
          </a:p>
          <a:p>
            <a:pPr algn="just"/>
            <a:r>
              <a:rPr lang="es-CO" dirty="0"/>
              <a:t>Los pesos de las variables terminan siendo un promedio para toda el área de estudio, los cuales en realidad pueden diferir en diferentes partes del área de estudio.</a:t>
            </a:r>
          </a:p>
          <a:p>
            <a:pPr algn="just"/>
            <a:endParaRPr lang="es-CO" dirty="0"/>
          </a:p>
          <a:p>
            <a:pPr algn="just"/>
            <a:r>
              <a:rPr lang="es-CO" dirty="0"/>
              <a:t>Los resultados de la Regresión Logística son evaluados utilizando:</a:t>
            </a:r>
          </a:p>
          <a:p>
            <a:pPr marL="400050" indent="-400050" algn="just">
              <a:buAutoNum type="romanLcParenBoth"/>
            </a:pPr>
            <a:r>
              <a:rPr lang="es-CO" dirty="0" smtClean="0"/>
              <a:t>No existe un R</a:t>
            </a:r>
            <a:r>
              <a:rPr lang="es-CO" baseline="30000" dirty="0" smtClean="0"/>
              <a:t>2 </a:t>
            </a:r>
            <a:endParaRPr lang="es-CO" dirty="0"/>
          </a:p>
          <a:p>
            <a:pPr marL="400050" indent="-400050" algn="just">
              <a:buAutoNum type="romanLcParenBoth"/>
            </a:pPr>
            <a:r>
              <a:rPr lang="es-CO" dirty="0"/>
              <a:t>R</a:t>
            </a:r>
            <a:r>
              <a:rPr lang="es-CO" baseline="30000" dirty="0"/>
              <a:t>2</a:t>
            </a:r>
            <a:r>
              <a:rPr lang="es-CO" dirty="0"/>
              <a:t> de Cox &amp; Snell</a:t>
            </a:r>
          </a:p>
          <a:p>
            <a:pPr marL="400050" indent="-400050" algn="just">
              <a:buAutoNum type="romanLcParenBoth"/>
            </a:pPr>
            <a:r>
              <a:rPr lang="es-CO" dirty="0"/>
              <a:t>R</a:t>
            </a:r>
            <a:r>
              <a:rPr lang="es-CO" baseline="30000" dirty="0"/>
              <a:t>2</a:t>
            </a:r>
            <a:r>
              <a:rPr lang="es-CO" dirty="0"/>
              <a:t> de </a:t>
            </a:r>
            <a:r>
              <a:rPr lang="es-CO" dirty="0" err="1"/>
              <a:t>Nagelkerke</a:t>
            </a:r>
            <a:r>
              <a:rPr lang="es-CO" dirty="0"/>
              <a:t>.</a:t>
            </a:r>
          </a:p>
          <a:p>
            <a:pPr marL="400050" indent="-400050" algn="just">
              <a:buAutoNum type="romanLcParenBoth"/>
            </a:pPr>
            <a:endParaRPr lang="es-CO" dirty="0"/>
          </a:p>
          <a:p>
            <a:pPr algn="just"/>
            <a:endParaRPr lang="es-CO" dirty="0"/>
          </a:p>
        </p:txBody>
      </p:sp>
    </p:spTree>
    <p:extLst>
      <p:ext uri="{BB962C8B-B14F-4D97-AF65-F5344CB8AC3E}">
        <p14:creationId xmlns:p14="http://schemas.microsoft.com/office/powerpoint/2010/main" val="785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1844824"/>
            <a:ext cx="8641306" cy="646331"/>
          </a:xfrm>
          <a:prstGeom prst="rect">
            <a:avLst/>
          </a:prstGeom>
          <a:noFill/>
        </p:spPr>
        <p:txBody>
          <a:bodyPr wrap="square" rtlCol="0">
            <a:spAutoFit/>
          </a:bodyPr>
          <a:lstStyle/>
          <a:p>
            <a:r>
              <a:rPr lang="es-CO" dirty="0"/>
              <a:t>Sea </a:t>
            </a:r>
            <a:r>
              <a:rPr lang="es-CO" dirty="0" smtClean="0"/>
              <a:t>p(y/x</a:t>
            </a:r>
            <a:r>
              <a:rPr lang="es-CO" dirty="0"/>
              <a:t>) la probabilidad de éxito cuando el valor de la variable </a:t>
            </a:r>
            <a:r>
              <a:rPr lang="es-CO" dirty="0" err="1"/>
              <a:t>predictora</a:t>
            </a:r>
            <a:r>
              <a:rPr lang="es-CO" dirty="0"/>
              <a:t> es x, </a:t>
            </a:r>
            <a:r>
              <a:rPr lang="es-CO" dirty="0" smtClean="0"/>
              <a:t>&amp; (</a:t>
            </a:r>
            <a:r>
              <a:rPr lang="es-CO" dirty="0"/>
              <a:t>1-p(x)) la probabilidad de no ocurrencia, entonces </a:t>
            </a:r>
            <a:r>
              <a:rPr lang="es-CO" dirty="0" smtClean="0"/>
              <a:t>:</a:t>
            </a:r>
            <a:endParaRPr lang="es-CO" dirty="0"/>
          </a:p>
        </p:txBody>
      </p:sp>
      <mc:AlternateContent xmlns:mc="http://schemas.openxmlformats.org/markup-compatibility/2006">
        <mc:Choice xmlns:a14="http://schemas.microsoft.com/office/drawing/2010/main" Requires="a14">
          <p:sp>
            <p:nvSpPr>
              <p:cNvPr id="3" name="CuadroTexto 2"/>
              <p:cNvSpPr txBox="1"/>
              <p:nvPr/>
            </p:nvSpPr>
            <p:spPr>
              <a:xfrm>
                <a:off x="708008" y="4005064"/>
                <a:ext cx="4144917" cy="5886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𝑝</m:t>
                      </m:r>
                      <m:d>
                        <m:dPr>
                          <m:ctrlPr>
                            <a:rPr lang="es-CO"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s-CO" b="0" i="1" smtClean="0">
                              <a:latin typeface="Cambria Math" panose="02040503050406030204" pitchFamily="18" charset="0"/>
                            </a:rPr>
                            <m:t>𝑥</m:t>
                          </m:r>
                        </m:e>
                      </m:d>
                      <m:r>
                        <a:rPr lang="es-CO" b="0" i="1" smtClean="0">
                          <a:latin typeface="Cambria Math" panose="02040503050406030204" pitchFamily="18" charset="0"/>
                        </a:rPr>
                        <m:t>=</m:t>
                      </m:r>
                      <m:f>
                        <m:fPr>
                          <m:ctrlPr>
                            <a:rPr lang="es-CO" i="1">
                              <a:latin typeface="Cambria Math" panose="02040503050406030204" pitchFamily="18" charset="0"/>
                            </a:rPr>
                          </m:ctrlPr>
                        </m:fPr>
                        <m:num>
                          <m:sSup>
                            <m:sSupPr>
                              <m:ctrlPr>
                                <a:rPr lang="es-CO" i="1">
                                  <a:latin typeface="Cambria Math" panose="02040503050406030204" pitchFamily="18" charset="0"/>
                                </a:rPr>
                              </m:ctrlPr>
                            </m:sSupPr>
                            <m:e>
                              <m:r>
                                <a:rPr lang="es-CO" i="1">
                                  <a:latin typeface="Cambria Math" panose="02040503050406030204" pitchFamily="18" charset="0"/>
                                </a:rPr>
                                <m:t>𝑒</m:t>
                              </m:r>
                            </m:e>
                            <m:sup>
                              <m:r>
                                <a:rPr lang="es-CO" i="1">
                                  <a:latin typeface="Cambria Math" panose="02040503050406030204" pitchFamily="18" charset="0"/>
                                </a:rPr>
                                <m:t>𝑎</m:t>
                              </m:r>
                              <m:r>
                                <a:rPr lang="es-CO" i="1">
                                  <a:latin typeface="Cambria Math" panose="02040503050406030204" pitchFamily="18" charset="0"/>
                                </a:rPr>
                                <m:t>+</m:t>
                              </m:r>
                              <m:nary>
                                <m:naryPr>
                                  <m:chr m:val="∑"/>
                                  <m:subHide m:val="on"/>
                                  <m:supHide m:val="on"/>
                                  <m:ctrlPr>
                                    <a:rPr lang="es-CO" i="1">
                                      <a:latin typeface="Cambria Math" panose="02040503050406030204" pitchFamily="18" charset="0"/>
                                    </a:rPr>
                                  </m:ctrlPr>
                                </m:naryPr>
                                <m:sub/>
                                <m:sup/>
                                <m:e>
                                  <m:r>
                                    <a:rPr lang="es-CO" i="1">
                                      <a:latin typeface="Cambria Math" panose="02040503050406030204" pitchFamily="18" charset="0"/>
                                    </a:rPr>
                                    <m:t>𝑎</m:t>
                                  </m:r>
                                  <m:r>
                                    <a:rPr lang="es-CO" i="1">
                                      <a:latin typeface="Cambria Math" panose="02040503050406030204" pitchFamily="18" charset="0"/>
                                    </a:rPr>
                                    <m:t>+</m:t>
                                  </m:r>
                                  <m:r>
                                    <a:rPr lang="es-CO" i="1">
                                      <a:latin typeface="Cambria Math" panose="02040503050406030204" pitchFamily="18" charset="0"/>
                                    </a:rPr>
                                    <m:t>𝐵𝑥</m:t>
                                  </m:r>
                                </m:e>
                              </m:nary>
                            </m:sup>
                          </m:sSup>
                        </m:num>
                        <m:den>
                          <m:r>
                            <a:rPr lang="es-CO" i="1">
                              <a:latin typeface="Cambria Math" panose="02040503050406030204" pitchFamily="18" charset="0"/>
                            </a:rPr>
                            <m:t>1+</m:t>
                          </m:r>
                          <m:sSup>
                            <m:sSupPr>
                              <m:ctrlPr>
                                <a:rPr lang="es-CO" i="1">
                                  <a:latin typeface="Cambria Math" panose="02040503050406030204" pitchFamily="18" charset="0"/>
                                </a:rPr>
                              </m:ctrlPr>
                            </m:sSupPr>
                            <m:e>
                              <m:r>
                                <a:rPr lang="es-CO" i="1">
                                  <a:latin typeface="Cambria Math" panose="02040503050406030204" pitchFamily="18" charset="0"/>
                                </a:rPr>
                                <m:t>𝑒</m:t>
                              </m:r>
                            </m:e>
                            <m:sup>
                              <m:r>
                                <a:rPr lang="es-CO" i="1">
                                  <a:latin typeface="Cambria Math" panose="02040503050406030204" pitchFamily="18" charset="0"/>
                                </a:rPr>
                                <m:t>𝑎</m:t>
                              </m:r>
                              <m:r>
                                <a:rPr lang="es-CO" i="1">
                                  <a:latin typeface="Cambria Math" panose="02040503050406030204" pitchFamily="18" charset="0"/>
                                </a:rPr>
                                <m:t>+</m:t>
                              </m:r>
                              <m:nary>
                                <m:naryPr>
                                  <m:chr m:val="∑"/>
                                  <m:subHide m:val="on"/>
                                  <m:supHide m:val="on"/>
                                  <m:ctrlPr>
                                    <a:rPr lang="es-CO" i="1">
                                      <a:latin typeface="Cambria Math" panose="02040503050406030204" pitchFamily="18" charset="0"/>
                                    </a:rPr>
                                  </m:ctrlPr>
                                </m:naryPr>
                                <m:sub/>
                                <m:sup/>
                                <m:e>
                                  <m:r>
                                    <a:rPr lang="es-CO" i="1">
                                      <a:latin typeface="Cambria Math" panose="02040503050406030204" pitchFamily="18" charset="0"/>
                                    </a:rPr>
                                    <m:t>𝑎</m:t>
                                  </m:r>
                                  <m:r>
                                    <a:rPr lang="es-CO" i="1">
                                      <a:latin typeface="Cambria Math" panose="02040503050406030204" pitchFamily="18" charset="0"/>
                                    </a:rPr>
                                    <m:t>+</m:t>
                                  </m:r>
                                  <m:r>
                                    <a:rPr lang="es-CO" i="1">
                                      <a:latin typeface="Cambria Math" panose="02040503050406030204" pitchFamily="18" charset="0"/>
                                    </a:rPr>
                                    <m:t>𝐵𝑥</m:t>
                                  </m:r>
                                </m:e>
                              </m:nary>
                            </m:sup>
                          </m:sSup>
                        </m:den>
                      </m:f>
                      <m:r>
                        <a:rPr lang="es-CO" i="1">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1</m:t>
                          </m:r>
                        </m:num>
                        <m:den>
                          <m:r>
                            <a:rPr lang="es-CO" b="0" i="1" smtClean="0">
                              <a:latin typeface="Cambria Math" panose="02040503050406030204" pitchFamily="18" charset="0"/>
                            </a:rPr>
                            <m:t>1+</m:t>
                          </m:r>
                          <m:sSup>
                            <m:sSupPr>
                              <m:ctrlPr>
                                <a:rPr lang="es-CO" b="0" i="1" smtClean="0">
                                  <a:latin typeface="Cambria Math" panose="02040503050406030204" pitchFamily="18" charset="0"/>
                                </a:rPr>
                              </m:ctrlPr>
                            </m:sSupPr>
                            <m:e>
                              <m:r>
                                <a:rPr lang="es-CO" b="0" i="1" smtClean="0">
                                  <a:latin typeface="Cambria Math" panose="02040503050406030204" pitchFamily="18" charset="0"/>
                                </a:rPr>
                                <m:t>𝑒</m:t>
                              </m:r>
                            </m:e>
                            <m:sup>
                              <m:r>
                                <a:rPr lang="es-CO" b="0" i="1" smtClean="0">
                                  <a:latin typeface="Cambria Math" panose="02040503050406030204" pitchFamily="18" charset="0"/>
                                </a:rPr>
                                <m:t>−(</m:t>
                              </m:r>
                              <m:r>
                                <a:rPr lang="es-CO" b="0" i="1" smtClean="0">
                                  <a:latin typeface="Cambria Math" panose="02040503050406030204" pitchFamily="18" charset="0"/>
                                </a:rPr>
                                <m:t>𝑎</m:t>
                              </m:r>
                              <m:r>
                                <a:rPr lang="es-CO" b="0" i="1" smtClean="0">
                                  <a:latin typeface="Cambria Math" panose="02040503050406030204" pitchFamily="18" charset="0"/>
                                </a:rPr>
                                <m:t>+</m:t>
                              </m:r>
                              <m:nary>
                                <m:naryPr>
                                  <m:chr m:val="∑"/>
                                  <m:subHide m:val="on"/>
                                  <m:supHide m:val="on"/>
                                  <m:ctrlPr>
                                    <a:rPr lang="es-CO" b="0" i="1" smtClean="0">
                                      <a:latin typeface="Cambria Math" panose="02040503050406030204" pitchFamily="18" charset="0"/>
                                    </a:rPr>
                                  </m:ctrlPr>
                                </m:naryPr>
                                <m:sub/>
                                <m:sup/>
                                <m:e>
                                  <m:r>
                                    <a:rPr lang="es-CO" b="0" i="1" smtClean="0">
                                      <a:latin typeface="Cambria Math" panose="02040503050406030204" pitchFamily="18" charset="0"/>
                                    </a:rPr>
                                    <m:t>𝐵𝑥</m:t>
                                  </m:r>
                                  <m:r>
                                    <a:rPr lang="es-CO" b="0" i="1" smtClean="0">
                                      <a:latin typeface="Cambria Math" panose="02040503050406030204" pitchFamily="18" charset="0"/>
                                    </a:rPr>
                                    <m:t>)</m:t>
                                  </m:r>
                                </m:e>
                              </m:nary>
                            </m:sup>
                          </m:sSup>
                        </m:den>
                      </m:f>
                    </m:oMath>
                  </m:oMathPara>
                </a14:m>
                <a:endParaRPr lang="es-CO" dirty="0"/>
              </a:p>
            </p:txBody>
          </p:sp>
        </mc:Choice>
        <mc:Fallback>
          <p:sp>
            <p:nvSpPr>
              <p:cNvPr id="3" name="CuadroTexto 2"/>
              <p:cNvSpPr txBox="1">
                <a:spLocks noRot="1" noChangeAspect="1" noMove="1" noResize="1" noEditPoints="1" noAdjustHandles="1" noChangeArrowheads="1" noChangeShapeType="1" noTextEdit="1"/>
              </p:cNvSpPr>
              <p:nvPr/>
            </p:nvSpPr>
            <p:spPr>
              <a:xfrm>
                <a:off x="708008" y="4005064"/>
                <a:ext cx="4144917" cy="588687"/>
              </a:xfrm>
              <a:prstGeom prst="rect">
                <a:avLst/>
              </a:prstGeom>
              <a:blipFill rotWithShape="0">
                <a:blip r:embed="rId2"/>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4" name="CuadroTexto 3"/>
              <p:cNvSpPr txBox="1"/>
              <p:nvPr/>
            </p:nvSpPr>
            <p:spPr>
              <a:xfrm>
                <a:off x="6348241" y="4016990"/>
                <a:ext cx="2434449"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CO" i="1" smtClean="0">
                              <a:latin typeface="Cambria Math" panose="02040503050406030204" pitchFamily="18" charset="0"/>
                            </a:rPr>
                          </m:ctrlPr>
                        </m:fPr>
                        <m:num>
                          <m:r>
                            <a:rPr lang="es-CO" b="0" i="1" smtClean="0">
                              <a:latin typeface="Cambria Math" panose="02040503050406030204" pitchFamily="18" charset="0"/>
                            </a:rPr>
                            <m:t>𝑝</m:t>
                          </m:r>
                          <m:r>
                            <a:rPr lang="es-CO"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s-CO" b="0" i="1" smtClean="0">
                              <a:latin typeface="Cambria Math" panose="02040503050406030204" pitchFamily="18" charset="0"/>
                            </a:rPr>
                            <m:t>)</m:t>
                          </m:r>
                        </m:num>
                        <m:den>
                          <m:r>
                            <a:rPr lang="es-CO" b="0" i="1" smtClean="0">
                              <a:latin typeface="Cambria Math" panose="02040503050406030204" pitchFamily="18" charset="0"/>
                            </a:rPr>
                            <m:t>1−</m:t>
                          </m:r>
                          <m:r>
                            <a:rPr lang="es-CO" b="0" i="1" smtClean="0">
                              <a:latin typeface="Cambria Math" panose="02040503050406030204" pitchFamily="18" charset="0"/>
                            </a:rPr>
                            <m:t>𝑝</m:t>
                          </m:r>
                          <m:r>
                            <a:rPr lang="es-CO" b="0" i="1" smtClean="0">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𝑥</m:t>
                          </m:r>
                          <m:r>
                            <a:rPr lang="es-CO" b="0" i="1" smtClean="0">
                              <a:latin typeface="Cambria Math" panose="02040503050406030204" pitchFamily="18" charset="0"/>
                            </a:rPr>
                            <m:t>)</m:t>
                          </m:r>
                        </m:den>
                      </m:f>
                      <m:r>
                        <a:rPr lang="es-CO" b="0" i="1" smtClean="0">
                          <a:latin typeface="Cambria Math" panose="02040503050406030204" pitchFamily="18" charset="0"/>
                        </a:rPr>
                        <m:t>=</m:t>
                      </m:r>
                      <m:sSup>
                        <m:sSupPr>
                          <m:ctrlPr>
                            <a:rPr lang="es-CO" i="1">
                              <a:latin typeface="Cambria Math" panose="02040503050406030204" pitchFamily="18" charset="0"/>
                            </a:rPr>
                          </m:ctrlPr>
                        </m:sSupPr>
                        <m:e>
                          <m:r>
                            <a:rPr lang="es-CO" i="1">
                              <a:latin typeface="Cambria Math" panose="02040503050406030204" pitchFamily="18" charset="0"/>
                            </a:rPr>
                            <m:t>𝑒</m:t>
                          </m:r>
                        </m:e>
                        <m:sup>
                          <m:r>
                            <a:rPr lang="es-CO" i="1">
                              <a:latin typeface="Cambria Math" panose="02040503050406030204" pitchFamily="18" charset="0"/>
                            </a:rPr>
                            <m:t>𝑎</m:t>
                          </m:r>
                          <m:r>
                            <a:rPr lang="es-CO" i="1">
                              <a:latin typeface="Cambria Math" panose="02040503050406030204" pitchFamily="18" charset="0"/>
                            </a:rPr>
                            <m:t>+</m:t>
                          </m:r>
                          <m:nary>
                            <m:naryPr>
                              <m:chr m:val="∑"/>
                              <m:subHide m:val="on"/>
                              <m:supHide m:val="on"/>
                              <m:ctrlPr>
                                <a:rPr lang="es-CO" i="1">
                                  <a:latin typeface="Cambria Math" panose="02040503050406030204" pitchFamily="18" charset="0"/>
                                </a:rPr>
                              </m:ctrlPr>
                            </m:naryPr>
                            <m:sub/>
                            <m:sup/>
                            <m:e>
                              <m:r>
                                <a:rPr lang="es-CO" i="1">
                                  <a:latin typeface="Cambria Math" panose="02040503050406030204" pitchFamily="18" charset="0"/>
                                </a:rPr>
                                <m:t>𝑎</m:t>
                              </m:r>
                              <m:r>
                                <a:rPr lang="es-CO" i="1">
                                  <a:latin typeface="Cambria Math" panose="02040503050406030204" pitchFamily="18" charset="0"/>
                                </a:rPr>
                                <m:t>+</m:t>
                              </m:r>
                              <m:r>
                                <a:rPr lang="es-CO" i="1">
                                  <a:latin typeface="Cambria Math" panose="02040503050406030204" pitchFamily="18" charset="0"/>
                                </a:rPr>
                                <m:t>𝐵𝑥</m:t>
                              </m:r>
                            </m:e>
                          </m:nary>
                        </m:sup>
                      </m:sSup>
                    </m:oMath>
                  </m:oMathPara>
                </a14:m>
                <a:endParaRPr lang="es-CO" dirty="0"/>
              </a:p>
            </p:txBody>
          </p:sp>
        </mc:Choice>
        <mc:Fallback>
          <p:sp>
            <p:nvSpPr>
              <p:cNvPr id="4" name="CuadroTexto 3"/>
              <p:cNvSpPr txBox="1">
                <a:spLocks noRot="1" noChangeAspect="1" noMove="1" noResize="1" noEditPoints="1" noAdjustHandles="1" noChangeArrowheads="1" noChangeShapeType="1" noTextEdit="1"/>
              </p:cNvSpPr>
              <p:nvPr/>
            </p:nvSpPr>
            <p:spPr>
              <a:xfrm>
                <a:off x="6348241" y="4016990"/>
                <a:ext cx="2434449" cy="576761"/>
              </a:xfrm>
              <a:prstGeom prst="rect">
                <a:avLst/>
              </a:prstGeom>
              <a:blipFill rotWithShape="0">
                <a:blip r:embed="rId3"/>
                <a:stretch>
                  <a:fillRect/>
                </a:stretch>
              </a:blipFill>
            </p:spPr>
            <p:txBody>
              <a:bodyPr/>
              <a:lstStyle/>
              <a:p>
                <a:r>
                  <a:rPr lang="es-CO">
                    <a:noFill/>
                  </a:rPr>
                  <a:t> </a:t>
                </a:r>
              </a:p>
            </p:txBody>
          </p:sp>
        </mc:Fallback>
      </mc:AlternateContent>
      <p:cxnSp>
        <p:nvCxnSpPr>
          <p:cNvPr id="7" name="Conector recto de flecha 6"/>
          <p:cNvCxnSpPr/>
          <p:nvPr/>
        </p:nvCxnSpPr>
        <p:spPr>
          <a:xfrm>
            <a:off x="4984787" y="4355465"/>
            <a:ext cx="107542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CuadroTexto 9"/>
          <p:cNvSpPr txBox="1"/>
          <p:nvPr/>
        </p:nvSpPr>
        <p:spPr>
          <a:xfrm>
            <a:off x="99062" y="116632"/>
            <a:ext cx="3548407" cy="523220"/>
          </a:xfrm>
          <a:prstGeom prst="rect">
            <a:avLst/>
          </a:prstGeom>
          <a:noFill/>
        </p:spPr>
        <p:txBody>
          <a:bodyPr wrap="none" rtlCol="0">
            <a:spAutoFit/>
          </a:bodyPr>
          <a:lstStyle/>
          <a:p>
            <a:r>
              <a:rPr lang="es-CO" sz="2800" b="1" dirty="0"/>
              <a:t>REGRESION LOGISTICA</a:t>
            </a:r>
          </a:p>
        </p:txBody>
      </p:sp>
      <p:sp>
        <p:nvSpPr>
          <p:cNvPr id="12" name="Rectángulo 11"/>
          <p:cNvSpPr/>
          <p:nvPr/>
        </p:nvSpPr>
        <p:spPr>
          <a:xfrm>
            <a:off x="10532" y="4593201"/>
            <a:ext cx="1664237" cy="291618"/>
          </a:xfrm>
          <a:prstGeom prst="rect">
            <a:avLst/>
          </a:prstGeom>
        </p:spPr>
        <p:txBody>
          <a:bodyPr wrap="none">
            <a:spAutoFit/>
          </a:bodyPr>
          <a:lstStyle/>
          <a:p>
            <a:pPr lvl="1" algn="ctr">
              <a:lnSpc>
                <a:spcPct val="90000"/>
              </a:lnSpc>
              <a:buClr>
                <a:schemeClr val="hlink"/>
              </a:buClr>
            </a:pPr>
            <a:r>
              <a:rPr lang="en-US" sz="1400" dirty="0">
                <a:latin typeface="Benguiat Frisky" pitchFamily="66" charset="0"/>
              </a:rPr>
              <a:t>[range=0 to 1]</a:t>
            </a:r>
          </a:p>
        </p:txBody>
      </p:sp>
      <p:sp>
        <p:nvSpPr>
          <p:cNvPr id="13" name="Rectángulo 12"/>
          <p:cNvSpPr/>
          <p:nvPr/>
        </p:nvSpPr>
        <p:spPr>
          <a:xfrm>
            <a:off x="5793494" y="4614271"/>
            <a:ext cx="1701107" cy="286232"/>
          </a:xfrm>
          <a:prstGeom prst="rect">
            <a:avLst/>
          </a:prstGeom>
        </p:spPr>
        <p:txBody>
          <a:bodyPr wrap="none">
            <a:spAutoFit/>
          </a:bodyPr>
          <a:lstStyle/>
          <a:p>
            <a:pPr lvl="1">
              <a:lnSpc>
                <a:spcPct val="90000"/>
              </a:lnSpc>
              <a:buClr>
                <a:schemeClr val="hlink"/>
              </a:buClr>
            </a:pPr>
            <a:r>
              <a:rPr lang="en-US" sz="1400" dirty="0">
                <a:latin typeface="Benguiat Frisky" pitchFamily="66" charset="0"/>
              </a:rPr>
              <a:t>[range=0 to ∞]</a:t>
            </a:r>
          </a:p>
        </p:txBody>
      </p:sp>
    </p:spTree>
    <p:extLst>
      <p:ext uri="{BB962C8B-B14F-4D97-AF65-F5344CB8AC3E}">
        <p14:creationId xmlns:p14="http://schemas.microsoft.com/office/powerpoint/2010/main" val="351159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1048685" cy="523220"/>
          </a:xfrm>
          <a:prstGeom prst="rect">
            <a:avLst/>
          </a:prstGeom>
          <a:noFill/>
        </p:spPr>
        <p:txBody>
          <a:bodyPr wrap="none" rtlCol="0">
            <a:spAutoFit/>
          </a:bodyPr>
          <a:lstStyle/>
          <a:p>
            <a:r>
              <a:rPr lang="es-CO" sz="2800" b="1" dirty="0" smtClean="0"/>
              <a:t>ODDS</a:t>
            </a:r>
            <a:endParaRPr lang="es-CO" sz="2800" b="1" dirty="0"/>
          </a:p>
        </p:txBody>
      </p:sp>
      <mc:AlternateContent xmlns:mc="http://schemas.openxmlformats.org/markup-compatibility/2006">
        <mc:Choice xmlns:a14="http://schemas.microsoft.com/office/drawing/2010/main" Requires="a14">
          <p:sp>
            <p:nvSpPr>
              <p:cNvPr id="5" name="Rectángulo 4"/>
              <p:cNvSpPr/>
              <p:nvPr/>
            </p:nvSpPr>
            <p:spPr>
              <a:xfrm>
                <a:off x="99062" y="1052736"/>
                <a:ext cx="4413388" cy="533544"/>
              </a:xfrm>
              <a:prstGeom prst="rect">
                <a:avLst/>
              </a:prstGeom>
            </p:spPr>
            <p:txBody>
              <a:bodyPr wrap="none">
                <a:spAutoFit/>
              </a:bodyPr>
              <a:lstStyle/>
              <a:p>
                <a:r>
                  <a:rPr lang="es-CO" dirty="0"/>
                  <a:t>Donde </a:t>
                </a:r>
                <a14:m>
                  <m:oMath xmlns:m="http://schemas.openxmlformats.org/officeDocument/2006/math">
                    <m:f>
                      <m:fPr>
                        <m:ctrlPr>
                          <a:rPr lang="es-CO" i="1">
                            <a:latin typeface="Cambria Math" panose="02040503050406030204" pitchFamily="18" charset="0"/>
                          </a:rPr>
                        </m:ctrlPr>
                      </m:fPr>
                      <m:num>
                        <m:r>
                          <a:rPr lang="es-CO" i="1">
                            <a:latin typeface="Cambria Math" panose="02040503050406030204" pitchFamily="18" charset="0"/>
                          </a:rPr>
                          <m:t>𝑝</m:t>
                        </m:r>
                        <m:r>
                          <a:rPr lang="es-CO" i="1">
                            <a:latin typeface="Cambria Math" panose="02040503050406030204" pitchFamily="18" charset="0"/>
                          </a:rPr>
                          <m:t>(</m:t>
                        </m:r>
                        <m:r>
                          <a:rPr lang="es-CO" i="1">
                            <a:latin typeface="Cambria Math" panose="02040503050406030204" pitchFamily="18" charset="0"/>
                          </a:rPr>
                          <m:t>𝑥</m:t>
                        </m:r>
                        <m:r>
                          <a:rPr lang="es-CO" i="1">
                            <a:latin typeface="Cambria Math" panose="02040503050406030204" pitchFamily="18" charset="0"/>
                          </a:rPr>
                          <m:t>)</m:t>
                        </m:r>
                      </m:num>
                      <m:den>
                        <m:r>
                          <a:rPr lang="es-CO" i="1">
                            <a:latin typeface="Cambria Math" panose="02040503050406030204" pitchFamily="18" charset="0"/>
                          </a:rPr>
                          <m:t>1−</m:t>
                        </m:r>
                        <m:r>
                          <a:rPr lang="es-CO" i="1">
                            <a:latin typeface="Cambria Math" panose="02040503050406030204" pitchFamily="18" charset="0"/>
                          </a:rPr>
                          <m:t>𝑝</m:t>
                        </m:r>
                        <m:r>
                          <a:rPr lang="es-CO" i="1">
                            <a:latin typeface="Cambria Math" panose="02040503050406030204" pitchFamily="18" charset="0"/>
                          </a:rPr>
                          <m:t>(</m:t>
                        </m:r>
                        <m:r>
                          <a:rPr lang="es-CO" i="1">
                            <a:latin typeface="Cambria Math" panose="02040503050406030204" pitchFamily="18" charset="0"/>
                          </a:rPr>
                          <m:t>𝑥</m:t>
                        </m:r>
                        <m:r>
                          <a:rPr lang="es-CO" i="1">
                            <a:latin typeface="Cambria Math" panose="02040503050406030204" pitchFamily="18" charset="0"/>
                          </a:rPr>
                          <m:t>)</m:t>
                        </m:r>
                      </m:den>
                    </m:f>
                  </m:oMath>
                </a14:m>
                <a:r>
                  <a:rPr lang="es-CO" dirty="0"/>
                  <a:t> son los </a:t>
                </a:r>
                <a:r>
                  <a:rPr lang="es-CO" b="1" i="1" dirty="0" err="1"/>
                  <a:t>Odds</a:t>
                </a:r>
                <a:r>
                  <a:rPr lang="es-CO" dirty="0"/>
                  <a:t> en favor del éxito.</a:t>
                </a:r>
              </a:p>
            </p:txBody>
          </p:sp>
        </mc:Choice>
        <mc:Fallback>
          <p:sp>
            <p:nvSpPr>
              <p:cNvPr id="5" name="Rectángulo 4"/>
              <p:cNvSpPr>
                <a:spLocks noRot="1" noChangeAspect="1" noMove="1" noResize="1" noEditPoints="1" noAdjustHandles="1" noChangeArrowheads="1" noChangeShapeType="1" noTextEdit="1"/>
              </p:cNvSpPr>
              <p:nvPr/>
            </p:nvSpPr>
            <p:spPr>
              <a:xfrm>
                <a:off x="99062" y="1052736"/>
                <a:ext cx="4413388" cy="533544"/>
              </a:xfrm>
              <a:prstGeom prst="rect">
                <a:avLst/>
              </a:prstGeom>
              <a:blipFill rotWithShape="0">
                <a:blip r:embed="rId3"/>
                <a:stretch>
                  <a:fillRect l="-1105" r="-552" b="-6897"/>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6" name="CuadroTexto 5"/>
              <p:cNvSpPr txBox="1"/>
              <p:nvPr/>
            </p:nvSpPr>
            <p:spPr>
              <a:xfrm>
                <a:off x="99062" y="2295710"/>
                <a:ext cx="8668870" cy="2054088"/>
              </a:xfrm>
              <a:prstGeom prst="rect">
                <a:avLst/>
              </a:prstGeom>
              <a:noFill/>
            </p:spPr>
            <p:txBody>
              <a:bodyPr wrap="square" rtlCol="0">
                <a:spAutoFit/>
              </a:bodyPr>
              <a:lstStyle/>
              <a:p>
                <a:pPr algn="just"/>
                <a:r>
                  <a:rPr lang="es-CO" dirty="0"/>
                  <a:t>Ej. 1. Si tomamos p(50)=2/3, entonces:</a:t>
                </a:r>
              </a:p>
              <a:p>
                <a:pPr algn="just"/>
                <a:endParaRPr lang="es-CO" dirty="0"/>
              </a:p>
              <a:p>
                <a:pPr algn="just"/>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𝑂𝑑𝑑𝑠</m:t>
                      </m:r>
                      <m:r>
                        <a:rPr lang="es-CO" b="0" i="1" smtClean="0">
                          <a:latin typeface="Cambria Math" panose="02040503050406030204" pitchFamily="18" charset="0"/>
                        </a:rPr>
                        <m:t>=</m:t>
                      </m:r>
                      <m:f>
                        <m:fPr>
                          <m:ctrlPr>
                            <a:rPr lang="es-CO" i="1" smtClean="0">
                              <a:latin typeface="Cambria Math" panose="02040503050406030204" pitchFamily="18" charset="0"/>
                            </a:rPr>
                          </m:ctrlPr>
                        </m:fPr>
                        <m:num>
                          <m:r>
                            <a:rPr lang="es-CO" b="0" i="1" smtClean="0">
                              <a:latin typeface="Cambria Math" panose="02040503050406030204" pitchFamily="18" charset="0"/>
                            </a:rPr>
                            <m:t>𝑝</m:t>
                          </m:r>
                          <m:r>
                            <a:rPr lang="es-CO" b="0" i="1" smtClean="0">
                              <a:latin typeface="Cambria Math" panose="02040503050406030204" pitchFamily="18" charset="0"/>
                            </a:rPr>
                            <m:t>(50)</m:t>
                          </m:r>
                        </m:num>
                        <m:den>
                          <m:r>
                            <a:rPr lang="es-CO" b="0" i="1" smtClean="0">
                              <a:latin typeface="Cambria Math" panose="02040503050406030204" pitchFamily="18" charset="0"/>
                            </a:rPr>
                            <m:t>1−</m:t>
                          </m:r>
                          <m:r>
                            <a:rPr lang="es-CO" b="0" i="1" smtClean="0">
                              <a:latin typeface="Cambria Math" panose="02040503050406030204" pitchFamily="18" charset="0"/>
                            </a:rPr>
                            <m:t>𝑝</m:t>
                          </m:r>
                          <m:r>
                            <a:rPr lang="es-CO" b="0" i="1" smtClean="0">
                              <a:latin typeface="Cambria Math" panose="02040503050406030204" pitchFamily="18" charset="0"/>
                            </a:rPr>
                            <m:t>(50)</m:t>
                          </m:r>
                        </m:den>
                      </m:f>
                      <m:r>
                        <a:rPr lang="es-CO" b="0" i="1" smtClean="0">
                          <a:latin typeface="Cambria Math" panose="02040503050406030204" pitchFamily="18" charset="0"/>
                        </a:rPr>
                        <m:t>=</m:t>
                      </m:r>
                      <m:f>
                        <m:fPr>
                          <m:ctrlPr>
                            <a:rPr lang="es-CO" b="0" i="1" smtClean="0">
                              <a:latin typeface="Cambria Math" panose="02040503050406030204" pitchFamily="18" charset="0"/>
                            </a:rPr>
                          </m:ctrlPr>
                        </m:fPr>
                        <m:num>
                          <m:r>
                            <a:rPr lang="es-CO" b="0" i="1" smtClean="0">
                              <a:latin typeface="Cambria Math" panose="02040503050406030204" pitchFamily="18" charset="0"/>
                            </a:rPr>
                            <m:t>2/3</m:t>
                          </m:r>
                        </m:num>
                        <m:den>
                          <m:r>
                            <a:rPr lang="es-CO" b="0" i="1" smtClean="0">
                              <a:latin typeface="Cambria Math" panose="02040503050406030204" pitchFamily="18" charset="0"/>
                            </a:rPr>
                            <m:t>1−2/3</m:t>
                          </m:r>
                        </m:den>
                      </m:f>
                      <m:r>
                        <a:rPr lang="es-CO" b="0" i="1" smtClean="0">
                          <a:latin typeface="Cambria Math" panose="02040503050406030204" pitchFamily="18" charset="0"/>
                        </a:rPr>
                        <m:t>=2/1</m:t>
                      </m:r>
                    </m:oMath>
                  </m:oMathPara>
                </a14:m>
                <a:endParaRPr lang="es-CO" dirty="0"/>
              </a:p>
              <a:p>
                <a:pPr algn="just"/>
                <a:endParaRPr lang="es-CO" dirty="0"/>
              </a:p>
              <a:p>
                <a:pPr algn="just"/>
                <a:r>
                  <a:rPr lang="es-CO" dirty="0"/>
                  <a:t>Cuando x=50, un éxito es 2 veces mas probable que una falla. Por lo que se puede decir simplemente que los </a:t>
                </a:r>
                <a:r>
                  <a:rPr lang="es-CO" b="1" i="1" dirty="0" err="1"/>
                  <a:t>Odds</a:t>
                </a:r>
                <a:r>
                  <a:rPr lang="es-CO" dirty="0"/>
                  <a:t> son 2 a 1.</a:t>
                </a:r>
              </a:p>
            </p:txBody>
          </p:sp>
        </mc:Choice>
        <mc:Fallback>
          <p:sp>
            <p:nvSpPr>
              <p:cNvPr id="6" name="CuadroTexto 5"/>
              <p:cNvSpPr txBox="1">
                <a:spLocks noRot="1" noChangeAspect="1" noMove="1" noResize="1" noEditPoints="1" noAdjustHandles="1" noChangeArrowheads="1" noChangeShapeType="1" noTextEdit="1"/>
              </p:cNvSpPr>
              <p:nvPr/>
            </p:nvSpPr>
            <p:spPr>
              <a:xfrm>
                <a:off x="99062" y="2295710"/>
                <a:ext cx="8668870" cy="2054088"/>
              </a:xfrm>
              <a:prstGeom prst="rect">
                <a:avLst/>
              </a:prstGeom>
              <a:blipFill rotWithShape="0">
                <a:blip r:embed="rId4"/>
                <a:stretch>
                  <a:fillRect l="-563" t="-1780" r="-633" b="-3858"/>
                </a:stretch>
              </a:blipFill>
            </p:spPr>
            <p:txBody>
              <a:bodyPr/>
              <a:lstStyle/>
              <a:p>
                <a:r>
                  <a:rPr lang="es-CO">
                    <a:noFill/>
                  </a:rPr>
                  <a:t> </a:t>
                </a:r>
              </a:p>
            </p:txBody>
          </p:sp>
        </mc:Fallback>
      </mc:AlternateContent>
    </p:spTree>
    <p:extLst>
      <p:ext uri="{BB962C8B-B14F-4D97-AF65-F5344CB8AC3E}">
        <p14:creationId xmlns:p14="http://schemas.microsoft.com/office/powerpoint/2010/main" val="3501318771"/>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4973</TotalTime>
  <Words>1758</Words>
  <Application>Microsoft Office PowerPoint</Application>
  <PresentationFormat>Presentación en pantalla (4:3)</PresentationFormat>
  <Paragraphs>175</Paragraphs>
  <Slides>42</Slides>
  <Notes>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42</vt:i4>
      </vt:variant>
    </vt:vector>
  </HeadingPairs>
  <TitlesOfParts>
    <vt:vector size="54" baseType="lpstr">
      <vt:lpstr>Arial</vt:lpstr>
      <vt:lpstr>Benguiat Frisky</vt:lpstr>
      <vt:lpstr>Calibri</vt:lpstr>
      <vt:lpstr>Cambria Math</vt:lpstr>
      <vt:lpstr>Inter</vt:lpstr>
      <vt:lpstr>Symbol</vt:lpstr>
      <vt:lpstr>Times New Roman</vt:lpstr>
      <vt:lpstr>TypoUpright BT</vt:lpstr>
      <vt:lpstr>Wingdings</vt:lpstr>
      <vt:lpstr>Tema de Office</vt:lpstr>
      <vt:lpstr>Photo House</vt:lpstr>
      <vt:lpstr>Equation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MAXTER</dc:creator>
  <cp:lastModifiedBy>Edier Aristizabal</cp:lastModifiedBy>
  <cp:revision>236</cp:revision>
  <dcterms:created xsi:type="dcterms:W3CDTF">2016-05-28T22:49:15Z</dcterms:created>
  <dcterms:modified xsi:type="dcterms:W3CDTF">2020-02-13T14:31:39Z</dcterms:modified>
</cp:coreProperties>
</file>